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1"/>
  </p:notesMasterIdLst>
  <p:sldIdLst>
    <p:sldId id="256" r:id="rId2"/>
    <p:sldId id="280" r:id="rId3"/>
    <p:sldId id="270" r:id="rId4"/>
    <p:sldId id="285" r:id="rId5"/>
    <p:sldId id="259" r:id="rId6"/>
    <p:sldId id="260" r:id="rId7"/>
    <p:sldId id="261" r:id="rId8"/>
    <p:sldId id="284" r:id="rId9"/>
    <p:sldId id="267" r:id="rId10"/>
    <p:sldId id="268" r:id="rId11"/>
    <p:sldId id="269" r:id="rId12"/>
    <p:sldId id="283" r:id="rId13"/>
    <p:sldId id="262" r:id="rId14"/>
    <p:sldId id="264" r:id="rId15"/>
    <p:sldId id="281" r:id="rId16"/>
    <p:sldId id="265" r:id="rId17"/>
    <p:sldId id="277" r:id="rId18"/>
    <p:sldId id="282"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2" d="100"/>
          <a:sy n="112" d="100"/>
        </p:scale>
        <p:origin x="2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474449-A563-9441-96AE-88F03857E9D2}" type="datetimeFigureOut">
              <a:rPr lang="en-US" smtClean="0"/>
              <a:t>4/4/2014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F16E2C-05CF-F34E-A9B6-06D5E55C8164}" type="slidenum">
              <a:rPr lang="en-US" smtClean="0"/>
              <a:t>‹#›</a:t>
            </a:fld>
            <a:endParaRPr lang="en-US"/>
          </a:p>
        </p:txBody>
      </p:sp>
    </p:spTree>
    <p:extLst>
      <p:ext uri="{BB962C8B-B14F-4D97-AF65-F5344CB8AC3E}">
        <p14:creationId xmlns:p14="http://schemas.microsoft.com/office/powerpoint/2010/main" val="231583303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2</a:t>
            </a:fld>
            <a:endParaRPr lang="en-US"/>
          </a:p>
        </p:txBody>
      </p:sp>
    </p:spTree>
    <p:extLst>
      <p:ext uri="{BB962C8B-B14F-4D97-AF65-F5344CB8AC3E}">
        <p14:creationId xmlns:p14="http://schemas.microsoft.com/office/powerpoint/2010/main" val="129912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3</a:t>
            </a:fld>
            <a:endParaRPr lang="en-US"/>
          </a:p>
        </p:txBody>
      </p:sp>
    </p:spTree>
    <p:extLst>
      <p:ext uri="{BB962C8B-B14F-4D97-AF65-F5344CB8AC3E}">
        <p14:creationId xmlns:p14="http://schemas.microsoft.com/office/powerpoint/2010/main" val="2099972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6</a:t>
            </a:fld>
            <a:endParaRPr lang="en-US"/>
          </a:p>
        </p:txBody>
      </p:sp>
    </p:spTree>
    <p:extLst>
      <p:ext uri="{BB962C8B-B14F-4D97-AF65-F5344CB8AC3E}">
        <p14:creationId xmlns:p14="http://schemas.microsoft.com/office/powerpoint/2010/main" val="3416072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7</a:t>
            </a:fld>
            <a:endParaRPr lang="en-US"/>
          </a:p>
        </p:txBody>
      </p:sp>
    </p:spTree>
    <p:extLst>
      <p:ext uri="{BB962C8B-B14F-4D97-AF65-F5344CB8AC3E}">
        <p14:creationId xmlns:p14="http://schemas.microsoft.com/office/powerpoint/2010/main" val="3519563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9</a:t>
            </a:fld>
            <a:endParaRPr lang="en-US"/>
          </a:p>
        </p:txBody>
      </p:sp>
    </p:spTree>
    <p:extLst>
      <p:ext uri="{BB962C8B-B14F-4D97-AF65-F5344CB8AC3E}">
        <p14:creationId xmlns:p14="http://schemas.microsoft.com/office/powerpoint/2010/main" val="2487404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F16E2C-05CF-F34E-A9B6-06D5E55C8164}" type="slidenum">
              <a:rPr lang="en-US" smtClean="0"/>
              <a:t>10</a:t>
            </a:fld>
            <a:endParaRPr lang="en-US"/>
          </a:p>
        </p:txBody>
      </p:sp>
    </p:spTree>
    <p:extLst>
      <p:ext uri="{BB962C8B-B14F-4D97-AF65-F5344CB8AC3E}">
        <p14:creationId xmlns:p14="http://schemas.microsoft.com/office/powerpoint/2010/main" val="68394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11</a:t>
            </a:fld>
            <a:endParaRPr lang="en-US"/>
          </a:p>
        </p:txBody>
      </p:sp>
    </p:spTree>
    <p:extLst>
      <p:ext uri="{BB962C8B-B14F-4D97-AF65-F5344CB8AC3E}">
        <p14:creationId xmlns:p14="http://schemas.microsoft.com/office/powerpoint/2010/main" val="4280524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18</a:t>
            </a:fld>
            <a:endParaRPr lang="en-US"/>
          </a:p>
        </p:txBody>
      </p:sp>
    </p:spTree>
    <p:extLst>
      <p:ext uri="{BB962C8B-B14F-4D97-AF65-F5344CB8AC3E}">
        <p14:creationId xmlns:p14="http://schemas.microsoft.com/office/powerpoint/2010/main" val="2953458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6E2C-05CF-F34E-A9B6-06D5E55C8164}" type="slidenum">
              <a:rPr lang="en-US" smtClean="0"/>
              <a:t>19</a:t>
            </a:fld>
            <a:endParaRPr lang="en-US"/>
          </a:p>
        </p:txBody>
      </p:sp>
    </p:spTree>
    <p:extLst>
      <p:ext uri="{BB962C8B-B14F-4D97-AF65-F5344CB8AC3E}">
        <p14:creationId xmlns:p14="http://schemas.microsoft.com/office/powerpoint/2010/main" val="3073210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43EF609-BD05-4E61-B22D-C22CE25CD5D5}" type="datetimeFigureOut">
              <a:rPr lang="en-US" smtClean="0"/>
              <a:t>4/4/2014</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CB51B6E-D6F0-40F1-A237-EA3D5CB5AD09}"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3EF609-BD05-4E61-B22D-C22CE25CD5D5}"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3EF609-BD05-4E61-B22D-C22CE25CD5D5}"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43EF609-BD05-4E61-B22D-C22CE25CD5D5}" type="datetimeFigureOut">
              <a:rPr lang="en-US" smtClean="0"/>
              <a:t>4/4/2014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B51B6E-D6F0-40F1-A237-EA3D5CB5AD09}"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3EF609-BD05-4E61-B22D-C22CE25CD5D5}" type="datetimeFigureOut">
              <a:rPr lang="en-US" smtClean="0"/>
              <a:t>4/4/2014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3EF609-BD05-4E61-B22D-C22CE25CD5D5}" type="datetimeFigureOut">
              <a:rPr lang="en-US" smtClean="0"/>
              <a:t>4/4/2014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3EF609-BD05-4E61-B22D-C22CE25CD5D5}" type="datetimeFigureOut">
              <a:rPr lang="en-US" smtClean="0"/>
              <a:t>4/4/2014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3EF609-BD05-4E61-B22D-C22CE25CD5D5}" type="datetimeFigureOut">
              <a:rPr lang="en-US" smtClean="0"/>
              <a:t>4/4/2014</a:t>
            </a:fld>
            <a:endParaRPr lang="en-US"/>
          </a:p>
        </p:txBody>
      </p:sp>
      <p:sp>
        <p:nvSpPr>
          <p:cNvPr id="7" name="Slide Number Placeholder 6"/>
          <p:cNvSpPr>
            <a:spLocks noGrp="1"/>
          </p:cNvSpPr>
          <p:nvPr>
            <p:ph type="sldNum" sz="quarter" idx="12"/>
          </p:nvPr>
        </p:nvSpPr>
        <p:spPr/>
        <p:txBody>
          <a:bodyPr/>
          <a:lstStyle/>
          <a:p>
            <a:fld id="{6CB51B6E-D6F0-40F1-A237-EA3D5CB5AD09}"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3EF609-BD05-4E61-B22D-C22CE25CD5D5}" type="datetimeFigureOut">
              <a:rPr lang="en-US" smtClean="0"/>
              <a:t>4/4/2014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3EF609-BD05-4E61-B22D-C22CE25CD5D5}"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3EF609-BD05-4E61-B22D-C22CE25CD5D5}" type="datetimeFigureOut">
              <a:rPr lang="en-US" smtClean="0"/>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51B6E-D6F0-40F1-A237-EA3D5CB5AD0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43EF609-BD05-4E61-B22D-C22CE25CD5D5}" type="datetimeFigureOut">
              <a:rPr lang="en-US" smtClean="0"/>
              <a:t>4/4/2014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CB51B6E-D6F0-40F1-A237-EA3D5CB5AD0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hildtrends.org/databan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census.gov/prod/2011pubs/p60-239.pdf" TargetMode="External"/><Relationship Id="rId5" Type="http://schemas.openxmlformats.org/officeDocument/2006/relationships/hyperlink" Target="https://www.dosomething.org" TargetMode="External"/><Relationship Id="rId4" Type="http://schemas.openxmlformats.org/officeDocument/2006/relationships/hyperlink" Target="http://www.childrensdefens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What Does Research Tell Us About Poverty? </a:t>
            </a:r>
            <a:r>
              <a:rPr lang="en-US" dirty="0" smtClean="0"/>
              <a:t/>
            </a:r>
            <a:br>
              <a:rPr lang="en-US" dirty="0" smtClean="0"/>
            </a:br>
            <a:r>
              <a:rPr lang="en-US" dirty="0"/>
              <a:t/>
            </a:r>
            <a:br>
              <a:rPr lang="en-US" dirty="0"/>
            </a:br>
            <a:r>
              <a:rPr lang="en-US" dirty="0" smtClean="0"/>
              <a:t>A </a:t>
            </a:r>
            <a:r>
              <a:rPr lang="en-US" dirty="0"/>
              <a:t>Special Education Perspective</a:t>
            </a:r>
            <a:br>
              <a:rPr lang="en-US" dirty="0"/>
            </a:br>
            <a:endParaRPr lang="en-US" dirty="0"/>
          </a:p>
        </p:txBody>
      </p:sp>
      <p:sp>
        <p:nvSpPr>
          <p:cNvPr id="3" name="Subtitle 2"/>
          <p:cNvSpPr>
            <a:spLocks noGrp="1"/>
          </p:cNvSpPr>
          <p:nvPr>
            <p:ph type="subTitle" idx="1"/>
          </p:nvPr>
        </p:nvSpPr>
        <p:spPr/>
        <p:txBody>
          <a:bodyPr>
            <a:normAutofit fontScale="85000" lnSpcReduction="20000"/>
          </a:bodyPr>
          <a:lstStyle/>
          <a:p>
            <a:r>
              <a:rPr lang="en-US" sz="1800" dirty="0" smtClean="0"/>
              <a:t>Jennifer Webb</a:t>
            </a:r>
          </a:p>
          <a:p>
            <a:r>
              <a:rPr lang="en-US" sz="1800" dirty="0" err="1" smtClean="0"/>
              <a:t>Neslihan</a:t>
            </a:r>
            <a:r>
              <a:rPr lang="en-US" sz="1800" dirty="0" smtClean="0"/>
              <a:t> </a:t>
            </a:r>
            <a:r>
              <a:rPr lang="en-US" sz="1800" dirty="0" err="1" smtClean="0"/>
              <a:t>Unluol</a:t>
            </a:r>
            <a:r>
              <a:rPr lang="en-US" sz="1800" dirty="0" smtClean="0"/>
              <a:t> </a:t>
            </a:r>
            <a:r>
              <a:rPr lang="en-US" sz="1800" dirty="0" err="1" smtClean="0"/>
              <a:t>Unal</a:t>
            </a:r>
            <a:endParaRPr lang="en-US" sz="1800" dirty="0" smtClean="0"/>
          </a:p>
          <a:p>
            <a:r>
              <a:rPr lang="en-US" sz="1800" dirty="0" smtClean="0"/>
              <a:t>Seth Irwin </a:t>
            </a:r>
            <a:r>
              <a:rPr lang="en-US" sz="1800" dirty="0" err="1" smtClean="0"/>
              <a:t>Ringold</a:t>
            </a:r>
            <a:endParaRPr lang="en-US" sz="1800" dirty="0" smtClean="0"/>
          </a:p>
          <a:p>
            <a:r>
              <a:rPr lang="en-US" sz="1800" dirty="0" smtClean="0"/>
              <a:t>Andrew Wiley</a:t>
            </a:r>
          </a:p>
          <a:p>
            <a:r>
              <a:rPr lang="en-US" sz="1800" dirty="0" smtClean="0"/>
              <a:t>Kent State University</a:t>
            </a:r>
            <a:endParaRPr lang="en-US" sz="1800" dirty="0"/>
          </a:p>
        </p:txBody>
      </p:sp>
    </p:spTree>
    <p:extLst>
      <p:ext uri="{BB962C8B-B14F-4D97-AF65-F5344CB8AC3E}">
        <p14:creationId xmlns:p14="http://schemas.microsoft.com/office/powerpoint/2010/main" val="3687466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7024744" cy="685800"/>
          </a:xfrm>
        </p:spPr>
        <p:txBody>
          <a:bodyPr>
            <a:normAutofit fontScale="90000"/>
          </a:bodyPr>
          <a:lstStyle/>
          <a:p>
            <a:r>
              <a:rPr lang="en-US" dirty="0">
                <a:latin typeface="Times New Roman" panose="02020603050405020304" pitchFamily="18" charset="0"/>
                <a:cs typeface="Times New Roman" panose="02020603050405020304" pitchFamily="18" charset="0"/>
              </a:rPr>
              <a:t>Poverty Quiz</a:t>
            </a:r>
          </a:p>
        </p:txBody>
      </p:sp>
      <p:sp>
        <p:nvSpPr>
          <p:cNvPr id="3" name="Content Placeholder 2"/>
          <p:cNvSpPr>
            <a:spLocks noGrp="1"/>
          </p:cNvSpPr>
          <p:nvPr>
            <p:ph idx="1"/>
          </p:nvPr>
        </p:nvSpPr>
        <p:spPr>
          <a:xfrm>
            <a:off x="990600" y="1371600"/>
            <a:ext cx="6777317" cy="4648200"/>
          </a:xfrm>
        </p:spPr>
        <p:txBody>
          <a:bodyPr>
            <a:noAutofit/>
          </a:bodyPr>
          <a:lstStyle/>
          <a:p>
            <a:pPr marL="68580" indent="0">
              <a:buNone/>
            </a:pPr>
            <a:r>
              <a:rPr lang="en-US" sz="1200" dirty="0" smtClean="0">
                <a:latin typeface="Times New Roman" panose="02020603050405020304" pitchFamily="18" charset="0"/>
                <a:cs typeface="Times New Roman" panose="02020603050405020304" pitchFamily="18" charset="0"/>
              </a:rPr>
              <a:t>1. According to the Children’s Defense Fund (CDF; 2010), how often is a child born into poverty in the U.S.?</a:t>
            </a:r>
          </a:p>
          <a:p>
            <a:pPr marL="68580" indent="0">
              <a:buNone/>
            </a:pPr>
            <a:r>
              <a:rPr lang="en-US" sz="1200" dirty="0" smtClean="0">
                <a:latin typeface="Times New Roman" panose="02020603050405020304" pitchFamily="18" charset="0"/>
                <a:cs typeface="Times New Roman" panose="02020603050405020304" pitchFamily="18" charset="0"/>
              </a:rPr>
              <a:t>	a. Every 32 seconds</a:t>
            </a:r>
          </a:p>
          <a:p>
            <a:pPr marL="68580" indent="0">
              <a:buNone/>
            </a:pPr>
            <a:r>
              <a:rPr lang="en-US" sz="1200" dirty="0" smtClean="0">
                <a:latin typeface="Times New Roman" panose="02020603050405020304" pitchFamily="18" charset="0"/>
                <a:cs typeface="Times New Roman" panose="02020603050405020304" pitchFamily="18" charset="0"/>
              </a:rPr>
              <a:t>	b. Every 3 minutes and 2 seconds</a:t>
            </a:r>
          </a:p>
          <a:p>
            <a:pPr marL="68580" indent="0">
              <a:buNone/>
            </a:pPr>
            <a:r>
              <a:rPr lang="en-US" sz="1200" dirty="0" smtClean="0">
                <a:latin typeface="Times New Roman" panose="02020603050405020304" pitchFamily="18" charset="0"/>
                <a:cs typeface="Times New Roman" panose="02020603050405020304" pitchFamily="18" charset="0"/>
              </a:rPr>
              <a:t>	c. Every 32 minutes</a:t>
            </a:r>
          </a:p>
          <a:p>
            <a:pPr marL="68580" indent="0">
              <a:buNone/>
            </a:pPr>
            <a:r>
              <a:rPr lang="en-US" sz="1200" dirty="0" smtClean="0">
                <a:latin typeface="Times New Roman" panose="02020603050405020304" pitchFamily="18" charset="0"/>
                <a:cs typeface="Times New Roman" panose="02020603050405020304" pitchFamily="18" charset="0"/>
              </a:rPr>
              <a:t>2. According to the Center for American Progress, what proportion of U.S.</a:t>
            </a:r>
          </a:p>
          <a:p>
            <a:pPr marL="68580" indent="0">
              <a:buNone/>
            </a:pPr>
            <a:r>
              <a:rPr lang="en-US" sz="1200" dirty="0" smtClean="0">
                <a:latin typeface="Times New Roman" panose="02020603050405020304" pitchFamily="18" charset="0"/>
                <a:cs typeface="Times New Roman" panose="02020603050405020304" pitchFamily="18" charset="0"/>
              </a:rPr>
              <a:t>	citizens will live at least one year of their lives in poverty?</a:t>
            </a:r>
          </a:p>
          <a:p>
            <a:pPr marL="68580" indent="0">
              <a:buNone/>
            </a:pPr>
            <a:r>
              <a:rPr lang="en-US" sz="1200" dirty="0" smtClean="0">
                <a:latin typeface="Times New Roman" panose="02020603050405020304" pitchFamily="18" charset="0"/>
                <a:cs typeface="Times New Roman" panose="02020603050405020304" pitchFamily="18" charset="0"/>
              </a:rPr>
              <a:t>	a. One-fifth</a:t>
            </a:r>
          </a:p>
          <a:p>
            <a:pPr marL="68580" indent="0">
              <a:buNone/>
            </a:pPr>
            <a:r>
              <a:rPr lang="en-US" sz="1200" dirty="0" smtClean="0">
                <a:latin typeface="Times New Roman" panose="02020603050405020304" pitchFamily="18" charset="0"/>
                <a:cs typeface="Times New Roman" panose="02020603050405020304" pitchFamily="18" charset="0"/>
              </a:rPr>
              <a:t>	b. One-third</a:t>
            </a:r>
          </a:p>
          <a:p>
            <a:pPr marL="68580" indent="0">
              <a:buNone/>
            </a:pPr>
            <a:r>
              <a:rPr lang="en-US" sz="1200" dirty="0" smtClean="0">
                <a:latin typeface="Times New Roman" panose="02020603050405020304" pitchFamily="18" charset="0"/>
                <a:cs typeface="Times New Roman" panose="02020603050405020304" pitchFamily="18" charset="0"/>
              </a:rPr>
              <a:t>	c. One-half</a:t>
            </a:r>
          </a:p>
          <a:p>
            <a:pPr marL="68580" indent="0">
              <a:buNone/>
            </a:pPr>
            <a:r>
              <a:rPr lang="en-US" sz="1200" dirty="0" smtClean="0">
                <a:latin typeface="Times New Roman" panose="02020603050405020304" pitchFamily="18" charset="0"/>
                <a:cs typeface="Times New Roman" panose="02020603050405020304" pitchFamily="18" charset="0"/>
              </a:rPr>
              <a:t>3. Most poor people in the U.S. live (Sherman, 2006):</a:t>
            </a:r>
          </a:p>
          <a:p>
            <a:pPr marL="68580" indent="0">
              <a:buNone/>
            </a:pPr>
            <a:r>
              <a:rPr lang="en-US" sz="1200" dirty="0" smtClean="0">
                <a:latin typeface="Times New Roman" panose="02020603050405020304" pitchFamily="18" charset="0"/>
                <a:cs typeface="Times New Roman" panose="02020603050405020304" pitchFamily="18" charset="0"/>
              </a:rPr>
              <a:t>	a. In inner cities</a:t>
            </a:r>
          </a:p>
          <a:p>
            <a:pPr marL="68580" indent="0">
              <a:buNone/>
            </a:pPr>
            <a:r>
              <a:rPr lang="en-US" sz="1200" dirty="0" smtClean="0">
                <a:latin typeface="Times New Roman" panose="02020603050405020304" pitchFamily="18" charset="0"/>
                <a:cs typeface="Times New Roman" panose="02020603050405020304" pitchFamily="18" charset="0"/>
              </a:rPr>
              <a:t>	b. Outside of inner cities</a:t>
            </a:r>
          </a:p>
          <a:p>
            <a:pPr marL="68580" indent="0">
              <a:buNone/>
            </a:pPr>
            <a:r>
              <a:rPr lang="en-US" sz="1200" dirty="0" smtClean="0">
                <a:latin typeface="Times New Roman" panose="02020603050405020304" pitchFamily="18" charset="0"/>
                <a:cs typeface="Times New Roman" panose="02020603050405020304" pitchFamily="18" charset="0"/>
              </a:rPr>
              <a:t>	c. Suburban areas</a:t>
            </a:r>
          </a:p>
          <a:p>
            <a:pPr marL="68580" indent="0">
              <a:buNone/>
            </a:pPr>
            <a:r>
              <a:rPr lang="en-US" sz="1200" dirty="0" smtClean="0">
                <a:latin typeface="Times New Roman" panose="02020603050405020304" pitchFamily="18" charset="0"/>
                <a:cs typeface="Times New Roman" panose="02020603050405020304" pitchFamily="18" charset="0"/>
              </a:rPr>
              <a:t>4.  Which sorts of areas in the US are seeing the greatest increases in poverty rates (Freeman, 2010)?</a:t>
            </a:r>
          </a:p>
          <a:p>
            <a:pPr marL="68580" indent="0">
              <a:buNone/>
            </a:pP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  Urban areas</a:t>
            </a:r>
          </a:p>
          <a:p>
            <a:pPr marL="68580" indent="0">
              <a:buNone/>
            </a:pPr>
            <a:r>
              <a:rPr lang="en-US" sz="1200" dirty="0" smtClean="0">
                <a:latin typeface="Times New Roman" panose="02020603050405020304" pitchFamily="18" charset="0"/>
                <a:cs typeface="Times New Roman" panose="02020603050405020304" pitchFamily="18" charset="0"/>
              </a:rPr>
              <a:t>	b.  Rural areas</a:t>
            </a:r>
          </a:p>
          <a:p>
            <a:pPr marL="68580" indent="0">
              <a:buNone/>
            </a:pP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c.  Suburban areas</a:t>
            </a:r>
          </a:p>
          <a:p>
            <a:pPr marL="868680" lvl="2">
              <a:buAutoNum type="arabicPeriod" startAt="4"/>
            </a:pPr>
            <a:endParaRPr lang="en-US" sz="1200" dirty="0" smtClean="0">
              <a:latin typeface="Times New Roman" panose="02020603050405020304" pitchFamily="18" charset="0"/>
              <a:cs typeface="Times New Roman" panose="02020603050405020304" pitchFamily="18" charset="0"/>
            </a:endParaRPr>
          </a:p>
          <a:p>
            <a:pPr marL="68580" indent="0">
              <a:buNone/>
            </a:pPr>
            <a:endParaRPr lang="en-US" sz="1200" dirty="0" smtClean="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7792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048000"/>
            <a:ext cx="5300133" cy="2951163"/>
          </a:xfrm>
          <a:prstGeom prst="rect">
            <a:avLst/>
          </a:prstGeom>
          <a:noFill/>
          <a:ln>
            <a:noFill/>
          </a:ln>
          <a:effectLst/>
        </p:spPr>
      </p:pic>
      <p:sp>
        <p:nvSpPr>
          <p:cNvPr id="2" name="Title 1"/>
          <p:cNvSpPr>
            <a:spLocks noGrp="1"/>
          </p:cNvSpPr>
          <p:nvPr>
            <p:ph type="title"/>
          </p:nvPr>
        </p:nvSpPr>
        <p:spPr>
          <a:xfrm>
            <a:off x="762000" y="228600"/>
            <a:ext cx="7024744" cy="1143000"/>
          </a:xfrm>
        </p:spPr>
        <p:txBody>
          <a:bodyPr>
            <a:normAutofit/>
          </a:bodyPr>
          <a:lstStyle/>
          <a:p>
            <a:r>
              <a:rPr lang="en-US" sz="3600" dirty="0" smtClean="0">
                <a:latin typeface="Times New Roman" panose="02020603050405020304" pitchFamily="18" charset="0"/>
                <a:cs typeface="Times New Roman" panose="02020603050405020304" pitchFamily="18" charset="0"/>
              </a:rPr>
              <a:t>Poverty Quiz </a:t>
            </a:r>
            <a:r>
              <a:rPr lang="en-US" sz="3600" dirty="0" smtClean="0">
                <a:latin typeface="Times New Roman" panose="02020603050405020304" pitchFamily="18" charset="0"/>
                <a:cs typeface="Times New Roman" panose="02020603050405020304" pitchFamily="18" charset="0"/>
              </a:rPr>
              <a:t>Continued</a:t>
            </a:r>
            <a:endParaRPr lang="en-US" sz="3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066800" y="1523999"/>
            <a:ext cx="6858000" cy="5816977"/>
          </a:xfrm>
          <a:prstGeom prst="rect">
            <a:avLst/>
          </a:prstGeom>
          <a:noFill/>
        </p:spPr>
        <p:txBody>
          <a:bodyPr wrap="square" rtlCol="0">
            <a:spAutoFit/>
          </a:bodyPr>
          <a:lstStyle/>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5. One in ten white children in the U.S. is poor according the CDF (2008).</a:t>
            </a:r>
          </a:p>
          <a:p>
            <a:r>
              <a:rPr lang="en-US" sz="1200" dirty="0">
                <a:latin typeface="Times New Roman" panose="02020603050405020304" pitchFamily="18" charset="0"/>
                <a:cs typeface="Times New Roman" panose="02020603050405020304" pitchFamily="18" charset="0"/>
              </a:rPr>
              <a:t>What proportion of Latino children in the U.S. is poor?</a:t>
            </a:r>
          </a:p>
          <a:p>
            <a:r>
              <a:rPr lang="en-US" sz="1200" dirty="0" smtClean="0">
                <a:latin typeface="Times New Roman" panose="02020603050405020304" pitchFamily="18" charset="0"/>
                <a:cs typeface="Times New Roman" panose="02020603050405020304" pitchFamily="18" charset="0"/>
              </a:rPr>
              <a:t>	a</a:t>
            </a:r>
            <a:r>
              <a:rPr lang="en-US" sz="1200" dirty="0">
                <a:latin typeface="Times New Roman" panose="02020603050405020304" pitchFamily="18" charset="0"/>
                <a:cs typeface="Times New Roman" panose="02020603050405020304" pitchFamily="18" charset="0"/>
              </a:rPr>
              <a:t>. One in four</a:t>
            </a:r>
          </a:p>
          <a:p>
            <a:r>
              <a:rPr lang="en-US" sz="1200" dirty="0" smtClean="0">
                <a:latin typeface="Times New Roman" panose="02020603050405020304" pitchFamily="18" charset="0"/>
                <a:cs typeface="Times New Roman" panose="02020603050405020304" pitchFamily="18" charset="0"/>
              </a:rPr>
              <a:t>	b</a:t>
            </a:r>
            <a:r>
              <a:rPr lang="en-US" sz="1200" dirty="0">
                <a:latin typeface="Times New Roman" panose="02020603050405020304" pitchFamily="18" charset="0"/>
                <a:cs typeface="Times New Roman" panose="02020603050405020304" pitchFamily="18" charset="0"/>
              </a:rPr>
              <a:t>. One in six</a:t>
            </a:r>
          </a:p>
          <a:p>
            <a:r>
              <a:rPr lang="en-US" sz="1200" dirty="0" smtClean="0">
                <a:latin typeface="Times New Roman" panose="02020603050405020304" pitchFamily="18" charset="0"/>
                <a:cs typeface="Times New Roman" panose="02020603050405020304" pitchFamily="18" charset="0"/>
              </a:rPr>
              <a:t>	c</a:t>
            </a:r>
            <a:r>
              <a:rPr lang="en-US" sz="1200" dirty="0">
                <a:latin typeface="Times New Roman" panose="02020603050405020304" pitchFamily="18" charset="0"/>
                <a:cs typeface="Times New Roman" panose="02020603050405020304" pitchFamily="18" charset="0"/>
              </a:rPr>
              <a:t>. One in </a:t>
            </a:r>
            <a:r>
              <a:rPr lang="en-US" sz="1200" dirty="0" smtClean="0">
                <a:latin typeface="Times New Roman" panose="02020603050405020304" pitchFamily="18" charset="0"/>
                <a:cs typeface="Times New Roman" panose="02020603050405020304" pitchFamily="18" charset="0"/>
              </a:rPr>
              <a:t>ten</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6. According to a study sponsored by the Pew Research Center (</a:t>
            </a:r>
            <a:r>
              <a:rPr lang="en-US" sz="1200" dirty="0" smtClean="0">
                <a:latin typeface="Times New Roman" panose="02020603050405020304" pitchFamily="18" charset="0"/>
                <a:cs typeface="Times New Roman" panose="02020603050405020304" pitchFamily="18" charset="0"/>
              </a:rPr>
              <a:t>Taylor </a:t>
            </a:r>
            <a:r>
              <a:rPr lang="en-US" sz="1200" dirty="0">
                <a:latin typeface="Times New Roman" panose="02020603050405020304" pitchFamily="18" charset="0"/>
                <a:cs typeface="Times New Roman" panose="02020603050405020304" pitchFamily="18" charset="0"/>
              </a:rPr>
              <a:t>et al.,</a:t>
            </a:r>
          </a:p>
          <a:p>
            <a:r>
              <a:rPr lang="en-US" sz="1200" dirty="0">
                <a:latin typeface="Times New Roman" panose="02020603050405020304" pitchFamily="18" charset="0"/>
                <a:cs typeface="Times New Roman" panose="02020603050405020304" pitchFamily="18" charset="0"/>
              </a:rPr>
              <a:t>2010), the median wealth of white households in the U.S. is how many times</a:t>
            </a:r>
          </a:p>
          <a:p>
            <a:r>
              <a:rPr lang="en-US" sz="1200" dirty="0">
                <a:latin typeface="Times New Roman" panose="02020603050405020304" pitchFamily="18" charset="0"/>
                <a:cs typeface="Times New Roman" panose="02020603050405020304" pitchFamily="18" charset="0"/>
              </a:rPr>
              <a:t>larger than that of African American households?</a:t>
            </a:r>
          </a:p>
          <a:p>
            <a:r>
              <a:rPr lang="en-US" sz="1200" dirty="0" smtClean="0">
                <a:latin typeface="Times New Roman" panose="02020603050405020304" pitchFamily="18" charset="0"/>
                <a:cs typeface="Times New Roman" panose="02020603050405020304" pitchFamily="18" charset="0"/>
              </a:rPr>
              <a:t>	a</a:t>
            </a:r>
            <a:r>
              <a:rPr lang="en-US" sz="1200" dirty="0">
                <a:latin typeface="Times New Roman" panose="02020603050405020304" pitchFamily="18" charset="0"/>
                <a:cs typeface="Times New Roman" panose="02020603050405020304" pitchFamily="18" charset="0"/>
              </a:rPr>
              <a:t>. Five times larger</a:t>
            </a:r>
          </a:p>
          <a:p>
            <a:r>
              <a:rPr lang="en-US" sz="1200" dirty="0" smtClean="0">
                <a:latin typeface="Times New Roman" panose="02020603050405020304" pitchFamily="18" charset="0"/>
                <a:cs typeface="Times New Roman" panose="02020603050405020304" pitchFamily="18" charset="0"/>
              </a:rPr>
              <a:t>	b</a:t>
            </a:r>
            <a:r>
              <a:rPr lang="en-US" sz="1200" dirty="0">
                <a:latin typeface="Times New Roman" panose="02020603050405020304" pitchFamily="18" charset="0"/>
                <a:cs typeface="Times New Roman" panose="02020603050405020304" pitchFamily="18" charset="0"/>
              </a:rPr>
              <a:t>. Ten times larger</a:t>
            </a:r>
          </a:p>
          <a:p>
            <a:r>
              <a:rPr lang="en-US" sz="1200" dirty="0" smtClean="0">
                <a:latin typeface="Times New Roman" panose="02020603050405020304" pitchFamily="18" charset="0"/>
                <a:cs typeface="Times New Roman" panose="02020603050405020304" pitchFamily="18" charset="0"/>
              </a:rPr>
              <a:t>	c</a:t>
            </a:r>
            <a:r>
              <a:rPr lang="en-US" sz="1200" dirty="0">
                <a:latin typeface="Times New Roman" panose="02020603050405020304" pitchFamily="18" charset="0"/>
                <a:cs typeface="Times New Roman" panose="02020603050405020304" pitchFamily="18" charset="0"/>
              </a:rPr>
              <a:t>. Twenty times </a:t>
            </a:r>
            <a:r>
              <a:rPr lang="en-US" sz="1200" dirty="0" smtClean="0">
                <a:latin typeface="Times New Roman" panose="02020603050405020304" pitchFamily="18" charset="0"/>
                <a:cs typeface="Times New Roman" panose="02020603050405020304" pitchFamily="18" charset="0"/>
              </a:rPr>
              <a:t>larger</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7. In low-poverty U.S. schools, one out of every nine courses is taught </a:t>
            </a:r>
            <a:endParaRPr lang="en-US" sz="1200" dirty="0" smtClean="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by </a:t>
            </a:r>
            <a:r>
              <a:rPr lang="en-US" sz="1200" dirty="0">
                <a:latin typeface="Times New Roman" panose="02020603050405020304" pitchFamily="18" charset="0"/>
                <a:cs typeface="Times New Roman" panose="02020603050405020304" pitchFamily="18" charset="0"/>
              </a:rPr>
              <a:t>a </a:t>
            </a:r>
            <a:r>
              <a:rPr lang="en-US" sz="1200" dirty="0" smtClean="0">
                <a:latin typeface="Times New Roman" panose="02020603050405020304" pitchFamily="18" charset="0"/>
                <a:cs typeface="Times New Roman" panose="02020603050405020304" pitchFamily="18" charset="0"/>
              </a:rPr>
              <a:t>teacher who </a:t>
            </a:r>
            <a:r>
              <a:rPr lang="en-US" sz="1200" dirty="0">
                <a:latin typeface="Times New Roman" panose="02020603050405020304" pitchFamily="18" charset="0"/>
                <a:cs typeface="Times New Roman" panose="02020603050405020304" pitchFamily="18" charset="0"/>
              </a:rPr>
              <a:t>is not certified to teach it. In high-poverty schools </a:t>
            </a:r>
            <a:endParaRPr lang="en-US" sz="1200" dirty="0" smtClean="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the proportion </a:t>
            </a:r>
            <a:r>
              <a:rPr lang="en-US" sz="1200" dirty="0">
                <a:latin typeface="Times New Roman" panose="02020603050405020304" pitchFamily="18" charset="0"/>
                <a:cs typeface="Times New Roman" panose="02020603050405020304" pitchFamily="18" charset="0"/>
              </a:rPr>
              <a:t>is (</a:t>
            </a:r>
            <a:r>
              <a:rPr lang="en-US" sz="1200" dirty="0" err="1">
                <a:latin typeface="Times New Roman" panose="02020603050405020304" pitchFamily="18" charset="0"/>
                <a:cs typeface="Times New Roman" panose="02020603050405020304" pitchFamily="18" charset="0"/>
              </a:rPr>
              <a:t>Almy</a:t>
            </a:r>
            <a:r>
              <a:rPr lang="en-US" sz="1200" dirty="0">
                <a:latin typeface="Times New Roman" panose="02020603050405020304" pitchFamily="18" charset="0"/>
                <a:cs typeface="Times New Roman" panose="02020603050405020304" pitchFamily="18" charset="0"/>
              </a:rPr>
              <a:t> &amp; </a:t>
            </a:r>
            <a:r>
              <a:rPr lang="en-US" sz="1200" dirty="0" err="1">
                <a:latin typeface="Times New Roman" panose="02020603050405020304" pitchFamily="18" charset="0"/>
                <a:cs typeface="Times New Roman" panose="02020603050405020304" pitchFamily="18" charset="0"/>
              </a:rPr>
              <a:t>Theokas</a:t>
            </a:r>
            <a:r>
              <a:rPr lang="en-US" sz="1200" dirty="0">
                <a:latin typeface="Times New Roman" panose="02020603050405020304" pitchFamily="18" charset="0"/>
                <a:cs typeface="Times New Roman" panose="02020603050405020304" pitchFamily="18" charset="0"/>
              </a:rPr>
              <a:t>, 2010):</a:t>
            </a:r>
          </a:p>
          <a:p>
            <a:r>
              <a:rPr lang="en-US" sz="1200" dirty="0" smtClean="0">
                <a:latin typeface="Times New Roman" panose="02020603050405020304" pitchFamily="18" charset="0"/>
                <a:cs typeface="Times New Roman" panose="02020603050405020304" pitchFamily="18" charset="0"/>
              </a:rPr>
              <a:t>	a</a:t>
            </a:r>
            <a:r>
              <a:rPr lang="en-US" sz="1200" dirty="0">
                <a:latin typeface="Times New Roman" panose="02020603050405020304" pitchFamily="18" charset="0"/>
                <a:cs typeface="Times New Roman" panose="02020603050405020304" pitchFamily="18" charset="0"/>
              </a:rPr>
              <a:t>. one in nine</a:t>
            </a:r>
          </a:p>
          <a:p>
            <a:r>
              <a:rPr lang="en-US" sz="1200" dirty="0" smtClean="0">
                <a:latin typeface="Times New Roman" panose="02020603050405020304" pitchFamily="18" charset="0"/>
                <a:cs typeface="Times New Roman" panose="02020603050405020304" pitchFamily="18" charset="0"/>
              </a:rPr>
              <a:t>	b</a:t>
            </a:r>
            <a:r>
              <a:rPr lang="en-US" sz="1200" dirty="0">
                <a:latin typeface="Times New Roman" panose="02020603050405020304" pitchFamily="18" charset="0"/>
                <a:cs typeface="Times New Roman" panose="02020603050405020304" pitchFamily="18" charset="0"/>
              </a:rPr>
              <a:t>. one in six</a:t>
            </a:r>
          </a:p>
          <a:p>
            <a:r>
              <a:rPr lang="en-US" sz="1200" dirty="0" smtClean="0">
                <a:latin typeface="Times New Roman" panose="02020603050405020304" pitchFamily="18" charset="0"/>
                <a:cs typeface="Times New Roman" panose="02020603050405020304" pitchFamily="18" charset="0"/>
              </a:rPr>
              <a:t>	c</a:t>
            </a:r>
            <a:r>
              <a:rPr lang="en-US" sz="1200" dirty="0">
                <a:latin typeface="Times New Roman" panose="02020603050405020304" pitchFamily="18" charset="0"/>
                <a:cs typeface="Times New Roman" panose="02020603050405020304" pitchFamily="18" charset="0"/>
              </a:rPr>
              <a:t>. one in four</a:t>
            </a: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911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066800"/>
            <a:ext cx="6524625" cy="4681705"/>
          </a:xfrm>
          <a:prstGeom prst="rect">
            <a:avLst/>
          </a:prstGeom>
        </p:spPr>
      </p:pic>
      <p:sp>
        <p:nvSpPr>
          <p:cNvPr id="3" name="TextBox 2"/>
          <p:cNvSpPr txBox="1"/>
          <p:nvPr/>
        </p:nvSpPr>
        <p:spPr>
          <a:xfrm>
            <a:off x="914400" y="764370"/>
            <a:ext cx="4059125" cy="369332"/>
          </a:xfrm>
          <a:prstGeom prst="rect">
            <a:avLst/>
          </a:prstGeom>
          <a:noFill/>
        </p:spPr>
        <p:txBody>
          <a:bodyPr wrap="none" rtlCol="0">
            <a:spAutoFit/>
          </a:bodyPr>
          <a:lstStyle/>
          <a:p>
            <a:r>
              <a:rPr lang="en-US" dirty="0" smtClean="0"/>
              <a:t>Where are our children in poverty?</a:t>
            </a:r>
            <a:endParaRPr lang="en-US" dirty="0"/>
          </a:p>
        </p:txBody>
      </p:sp>
      <p:sp>
        <p:nvSpPr>
          <p:cNvPr id="4" name="TextBox 3"/>
          <p:cNvSpPr txBox="1"/>
          <p:nvPr/>
        </p:nvSpPr>
        <p:spPr>
          <a:xfrm>
            <a:off x="613363" y="5978236"/>
            <a:ext cx="7888698" cy="369332"/>
          </a:xfrm>
          <a:prstGeom prst="rect">
            <a:avLst/>
          </a:prstGeom>
          <a:noFill/>
        </p:spPr>
        <p:txBody>
          <a:bodyPr wrap="none" rtlCol="0">
            <a:spAutoFit/>
          </a:bodyPr>
          <a:lstStyle/>
          <a:p>
            <a:r>
              <a:rPr lang="en-US" dirty="0"/>
              <a:t>http://www.prb.org/Publications/Articles/2009/ruralchildpoverty.aspx</a:t>
            </a:r>
          </a:p>
        </p:txBody>
      </p:sp>
    </p:spTree>
    <p:extLst>
      <p:ext uri="{BB962C8B-B14F-4D97-AF65-F5344CB8AC3E}">
        <p14:creationId xmlns:p14="http://schemas.microsoft.com/office/powerpoint/2010/main" val="3754520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66800"/>
            <a:ext cx="8229600" cy="1143000"/>
          </a:xfrm>
        </p:spPr>
        <p:txBody>
          <a:bodyPr>
            <a:noAutofit/>
          </a:bodyPr>
          <a:lstStyle/>
          <a:p>
            <a:r>
              <a:rPr lang="en-US" sz="3600" dirty="0" smtClean="0">
                <a:latin typeface="Times New Roman" panose="02020603050405020304" pitchFamily="18" charset="0"/>
                <a:cs typeface="Times New Roman" panose="02020603050405020304" pitchFamily="18" charset="0"/>
              </a:rPr>
              <a:t>What does research say </a:t>
            </a:r>
            <a:r>
              <a:rPr lang="en-US" sz="3600" dirty="0">
                <a:latin typeface="Times New Roman" panose="02020603050405020304" pitchFamily="18" charset="0"/>
                <a:cs typeface="Times New Roman" panose="02020603050405020304" pitchFamily="18" charset="0"/>
              </a:rPr>
              <a:t>about poverty?</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2057400"/>
            <a:ext cx="6777317" cy="3508977"/>
          </a:xfrm>
        </p:spPr>
        <p:txBody>
          <a:bodyPr>
            <a:normAutofit fontScale="25000" lnSpcReduction="20000"/>
          </a:bodyPr>
          <a:lstStyle/>
          <a:p>
            <a:pPr lvl="0"/>
            <a:r>
              <a:rPr lang="en-US" sz="6400" dirty="0">
                <a:latin typeface="Times New Roman" panose="02020603050405020304" pitchFamily="18" charset="0"/>
                <a:cs typeface="Times New Roman" panose="02020603050405020304" pitchFamily="18" charset="0"/>
              </a:rPr>
              <a:t>Overall, 15% of Americans are currently living in poverty.  This is the first time the poverty rate has remained at or above 15% three years running since 1965.</a:t>
            </a:r>
          </a:p>
          <a:p>
            <a:pPr lvl="0"/>
            <a:r>
              <a:rPr lang="en-US" sz="6400" dirty="0">
                <a:latin typeface="Times New Roman" panose="02020603050405020304" pitchFamily="18" charset="0"/>
                <a:cs typeface="Times New Roman" panose="02020603050405020304" pitchFamily="18" charset="0"/>
              </a:rPr>
              <a:t>For children under the age of 18, the poverty rate was 21.9% in 2011.  </a:t>
            </a:r>
          </a:p>
          <a:p>
            <a:pPr lvl="0"/>
            <a:r>
              <a:rPr lang="en-US" sz="6400" dirty="0">
                <a:latin typeface="Times New Roman" panose="02020603050405020304" pitchFamily="18" charset="0"/>
                <a:cs typeface="Times New Roman" panose="02020603050405020304" pitchFamily="18" charset="0"/>
              </a:rPr>
              <a:t>In 2011 it was 13.75% for ages 18-64 and 8.7% for 65 and older.</a:t>
            </a:r>
          </a:p>
          <a:p>
            <a:pPr lvl="0"/>
            <a:r>
              <a:rPr lang="en-US" sz="6400" dirty="0">
                <a:latin typeface="Times New Roman" panose="02020603050405020304" pitchFamily="18" charset="0"/>
                <a:cs typeface="Times New Roman" panose="02020603050405020304" pitchFamily="18" charset="0"/>
              </a:rPr>
              <a:t>Current poverty rate = $23,492 a year for a family of four, or $11,720 for an individual.</a:t>
            </a:r>
          </a:p>
          <a:p>
            <a:pPr lvl="0"/>
            <a:r>
              <a:rPr lang="en-US" sz="6400" dirty="0">
                <a:latin typeface="Times New Roman" panose="02020603050405020304" pitchFamily="18" charset="0"/>
                <a:cs typeface="Times New Roman" panose="02020603050405020304" pitchFamily="18" charset="0"/>
              </a:rPr>
              <a:t>Census first began tracking poverty rates in 1959, the rate in 59 was 22.4%.</a:t>
            </a:r>
          </a:p>
          <a:p>
            <a:pPr lvl="0"/>
            <a:r>
              <a:rPr lang="en-US" sz="6400" dirty="0">
                <a:latin typeface="Times New Roman" panose="02020603050405020304" pitchFamily="18" charset="0"/>
                <a:cs typeface="Times New Roman" panose="02020603050405020304" pitchFamily="18" charset="0"/>
              </a:rPr>
              <a:t>Household median income was $51,017 in 2012.</a:t>
            </a:r>
          </a:p>
          <a:p>
            <a:pPr lvl="0"/>
            <a:r>
              <a:rPr lang="en-US" sz="6400" dirty="0">
                <a:latin typeface="Times New Roman" panose="02020603050405020304" pitchFamily="18" charset="0"/>
                <a:cs typeface="Times New Roman" panose="02020603050405020304" pitchFamily="18" charset="0"/>
              </a:rPr>
              <a:t>Poverty and unemployment lead to property-related crimes (burglary, larceny, theft, motor vehicle theft, arson, shoplifting, and vandalism).</a:t>
            </a:r>
          </a:p>
          <a:p>
            <a:pPr lvl="0"/>
            <a:r>
              <a:rPr lang="en-US" sz="6400" dirty="0">
                <a:latin typeface="Times New Roman" panose="02020603050405020304" pitchFamily="18" charset="0"/>
                <a:cs typeface="Times New Roman" panose="02020603050405020304" pitchFamily="18" charset="0"/>
              </a:rPr>
              <a:t>Crime creates “a vicious cycle of unemployment, economic downturns, and instability”.</a:t>
            </a:r>
          </a:p>
          <a:p>
            <a:pPr lvl="0"/>
            <a:r>
              <a:rPr lang="en-US" sz="6400" dirty="0">
                <a:latin typeface="Times New Roman" panose="02020603050405020304" pitchFamily="18" charset="0"/>
                <a:cs typeface="Times New Roman" panose="02020603050405020304" pitchFamily="18" charset="0"/>
              </a:rPr>
              <a:t>Where there is poverty, there is crime.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905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799064"/>
          </a:xfrm>
        </p:spPr>
        <p:txBody>
          <a:bodyPr>
            <a:normAutofit fontScale="90000"/>
          </a:bodyPr>
          <a:lstStyle/>
          <a:p>
            <a:r>
              <a:rPr lang="en-US" dirty="0" smtClean="0">
                <a:latin typeface="Times New Roman" panose="02020603050405020304" pitchFamily="18" charset="0"/>
                <a:cs typeface="Times New Roman" panose="02020603050405020304" pitchFamily="18" charset="0"/>
              </a:rPr>
              <a:t>Why childhood poverty is on the rise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6800" y="2133600"/>
            <a:ext cx="6777317" cy="3508977"/>
          </a:xfrm>
        </p:spPr>
        <p:txBody>
          <a:bodyPr>
            <a:normAutofit/>
          </a:bodyPr>
          <a:lstStyle/>
          <a:p>
            <a:pPr lvl="0"/>
            <a:r>
              <a:rPr lang="en-US" sz="1600" dirty="0">
                <a:latin typeface="Times New Roman" panose="02020603050405020304" pitchFamily="18" charset="0"/>
                <a:cs typeface="Times New Roman" panose="02020603050405020304" pitchFamily="18" charset="0"/>
              </a:rPr>
              <a:t>Household median income was $51,017 in 2012.</a:t>
            </a:r>
          </a:p>
          <a:p>
            <a:pPr lvl="0"/>
            <a:r>
              <a:rPr lang="en-US" sz="1600" dirty="0">
                <a:latin typeface="Times New Roman" panose="02020603050405020304" pitchFamily="18" charset="0"/>
                <a:cs typeface="Times New Roman" panose="02020603050405020304" pitchFamily="18" charset="0"/>
              </a:rPr>
              <a:t>By race: Asians, 68,600.  Whites, 57,000.  Hispanics, 39,000.  Blacks, 33,300.</a:t>
            </a:r>
          </a:p>
          <a:p>
            <a:pPr lvl="0"/>
            <a:r>
              <a:rPr lang="en-US" sz="1600" dirty="0">
                <a:latin typeface="Times New Roman" panose="02020603050405020304" pitchFamily="18" charset="0"/>
                <a:cs typeface="Times New Roman" panose="02020603050405020304" pitchFamily="18" charset="0"/>
              </a:rPr>
              <a:t>Poverty rates do not include government benefits and “the effects of medical and work expenses on the cost of living.  It is also not adjusted for regional differences in housing costs.”</a:t>
            </a:r>
          </a:p>
          <a:p>
            <a:pPr lvl="0"/>
            <a:r>
              <a:rPr lang="en-US" sz="1600" dirty="0">
                <a:latin typeface="Times New Roman" panose="02020603050405020304" pitchFamily="18" charset="0"/>
                <a:cs typeface="Times New Roman" panose="02020603050405020304" pitchFamily="18" charset="0"/>
              </a:rPr>
              <a:t>Dropout rates are 7-times higher among low income homes than their higher income peers (Dosomething.org).</a:t>
            </a:r>
          </a:p>
          <a:p>
            <a:pPr lvl="0"/>
            <a:r>
              <a:rPr lang="en-US" sz="1600" dirty="0">
                <a:latin typeface="Times New Roman" panose="02020603050405020304" pitchFamily="18" charset="0"/>
                <a:cs typeface="Times New Roman" panose="02020603050405020304" pitchFamily="18" charset="0"/>
              </a:rPr>
              <a:t>The lowest-performing high schools produce 58% of all African-American dropouts and 50% of all Hispanic dropouts, compared to 22% of all white dropouts (Dosomething.org).</a:t>
            </a:r>
          </a:p>
          <a:p>
            <a:endParaRPr lang="en-US" dirty="0"/>
          </a:p>
        </p:txBody>
      </p:sp>
    </p:spTree>
    <p:extLst>
      <p:ext uri="{BB962C8B-B14F-4D97-AF65-F5344CB8AC3E}">
        <p14:creationId xmlns:p14="http://schemas.microsoft.com/office/powerpoint/2010/main" val="2612807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024744" cy="1143000"/>
          </a:xfrm>
        </p:spPr>
        <p:txBody>
          <a:bodyPr>
            <a:normAutofit/>
          </a:bodyPr>
          <a:lstStyle/>
          <a:p>
            <a:r>
              <a:rPr lang="en-US" dirty="0" smtClean="0"/>
              <a:t> </a:t>
            </a:r>
            <a:r>
              <a:rPr lang="en-US" sz="3600" dirty="0">
                <a:latin typeface="Times New Roman" panose="02020603050405020304" pitchFamily="18" charset="0"/>
                <a:cs typeface="Times New Roman" panose="02020603050405020304" pitchFamily="18" charset="0"/>
              </a:rPr>
              <a:t>Impact of poverty on children</a:t>
            </a:r>
          </a:p>
        </p:txBody>
      </p:sp>
      <p:sp>
        <p:nvSpPr>
          <p:cNvPr id="3" name="Content Placeholder 2"/>
          <p:cNvSpPr>
            <a:spLocks noGrp="1"/>
          </p:cNvSpPr>
          <p:nvPr>
            <p:ph idx="1"/>
          </p:nvPr>
        </p:nvSpPr>
        <p:spPr>
          <a:xfrm>
            <a:off x="914400" y="1916401"/>
            <a:ext cx="7239000" cy="4027199"/>
          </a:xfrm>
        </p:spPr>
        <p:txBody>
          <a:bodyPr>
            <a:normAutofit/>
          </a:bodyPr>
          <a:lstStyle/>
          <a:p>
            <a:r>
              <a:rPr lang="en-US" sz="1600" dirty="0" smtClean="0">
                <a:latin typeface="Times New Roman"/>
                <a:cs typeface="Times New Roman"/>
              </a:rPr>
              <a:t>Research indicates that poverty does have an impact on child development and academic </a:t>
            </a:r>
            <a:r>
              <a:rPr lang="en-US" sz="1600" dirty="0" smtClean="0">
                <a:latin typeface="Times New Roman"/>
                <a:cs typeface="Times New Roman"/>
              </a:rPr>
              <a:t>achievement (Brooks-Gunn &amp; Duncan, 1997; </a:t>
            </a:r>
            <a:r>
              <a:rPr lang="en-US" sz="1600" dirty="0" err="1" smtClean="0">
                <a:latin typeface="Times New Roman"/>
                <a:cs typeface="Times New Roman"/>
              </a:rPr>
              <a:t>McLoyd</a:t>
            </a:r>
            <a:r>
              <a:rPr lang="en-US" sz="1600" dirty="0" smtClean="0">
                <a:latin typeface="Times New Roman"/>
                <a:cs typeface="Times New Roman"/>
              </a:rPr>
              <a:t>, 1998; Bradley &amp; </a:t>
            </a:r>
            <a:r>
              <a:rPr lang="en-US" sz="1600" dirty="0" err="1" smtClean="0">
                <a:latin typeface="Times New Roman"/>
                <a:cs typeface="Times New Roman"/>
              </a:rPr>
              <a:t>Corwyn</a:t>
            </a:r>
            <a:r>
              <a:rPr lang="en-US" sz="1600" dirty="0" smtClean="0">
                <a:latin typeface="Times New Roman"/>
                <a:cs typeface="Times New Roman"/>
              </a:rPr>
              <a:t>, 2002; </a:t>
            </a:r>
            <a:r>
              <a:rPr lang="en-US" sz="1600" dirty="0" err="1" smtClean="0">
                <a:latin typeface="Times New Roman"/>
                <a:cs typeface="Times New Roman"/>
              </a:rPr>
              <a:t>Sirin</a:t>
            </a:r>
            <a:r>
              <a:rPr lang="en-US" sz="1600" dirty="0" smtClean="0">
                <a:latin typeface="Times New Roman"/>
                <a:cs typeface="Times New Roman"/>
              </a:rPr>
              <a:t>, 2005; Yoshikawa, </a:t>
            </a:r>
            <a:r>
              <a:rPr lang="en-US" sz="1600" dirty="0" err="1" smtClean="0">
                <a:latin typeface="Times New Roman"/>
                <a:cs typeface="Times New Roman"/>
              </a:rPr>
              <a:t>Aber</a:t>
            </a:r>
            <a:r>
              <a:rPr lang="en-US" sz="1600" dirty="0" smtClean="0">
                <a:latin typeface="Times New Roman"/>
                <a:cs typeface="Times New Roman"/>
              </a:rPr>
              <a:t>, &amp; </a:t>
            </a:r>
            <a:r>
              <a:rPr lang="en-US" sz="1600" dirty="0" err="1" smtClean="0">
                <a:latin typeface="Times New Roman"/>
                <a:cs typeface="Times New Roman"/>
              </a:rPr>
              <a:t>Beardslee</a:t>
            </a:r>
            <a:r>
              <a:rPr lang="en-US" sz="1600" dirty="0" smtClean="0">
                <a:latin typeface="Times New Roman"/>
                <a:cs typeface="Times New Roman"/>
              </a:rPr>
              <a:t>, 2012)</a:t>
            </a:r>
            <a:r>
              <a:rPr lang="en-US" sz="1600" dirty="0">
                <a:latin typeface="Times New Roman"/>
                <a:cs typeface="Times New Roman"/>
              </a:rPr>
              <a:t>. </a:t>
            </a:r>
            <a:endParaRPr lang="en-US" sz="1600" dirty="0" smtClean="0">
              <a:latin typeface="Times New Roman"/>
              <a:cs typeface="Times New Roman"/>
            </a:endParaRPr>
          </a:p>
          <a:p>
            <a:pPr marL="0" indent="0">
              <a:buNone/>
            </a:pPr>
            <a:endParaRPr lang="en-US" sz="1600" dirty="0" smtClean="0">
              <a:latin typeface="Times New Roman"/>
              <a:cs typeface="Times New Roman"/>
            </a:endParaRPr>
          </a:p>
          <a:p>
            <a:r>
              <a:rPr lang="en-US" sz="1600" dirty="0" smtClean="0">
                <a:latin typeface="Times New Roman"/>
                <a:cs typeface="Times New Roman"/>
              </a:rPr>
              <a:t>Effects </a:t>
            </a:r>
            <a:r>
              <a:rPr lang="en-US" sz="1600" dirty="0">
                <a:latin typeface="Times New Roman"/>
                <a:cs typeface="Times New Roman"/>
              </a:rPr>
              <a:t>of poverty on children development can be categorized under three main headings</a:t>
            </a:r>
            <a:r>
              <a:rPr lang="en-US" sz="1600" b="1" dirty="0">
                <a:latin typeface="Times New Roman"/>
                <a:cs typeface="Times New Roman"/>
              </a:rPr>
              <a:t>:</a:t>
            </a:r>
          </a:p>
          <a:p>
            <a:pPr marL="971550" lvl="1" indent="-514350">
              <a:buFont typeface="+mj-lt"/>
              <a:buAutoNum type="arabicPeriod"/>
            </a:pPr>
            <a:r>
              <a:rPr lang="en-US" sz="1600" dirty="0">
                <a:latin typeface="Times New Roman"/>
                <a:cs typeface="Times New Roman"/>
              </a:rPr>
              <a:t>Physical Development</a:t>
            </a:r>
          </a:p>
          <a:p>
            <a:pPr marL="971550" lvl="1" indent="-514350">
              <a:buFont typeface="+mj-lt"/>
              <a:buAutoNum type="arabicPeriod"/>
            </a:pPr>
            <a:r>
              <a:rPr lang="en-US" sz="1600" dirty="0">
                <a:latin typeface="Times New Roman"/>
                <a:cs typeface="Times New Roman"/>
              </a:rPr>
              <a:t>Cognitive and Academic Development</a:t>
            </a:r>
          </a:p>
          <a:p>
            <a:pPr marL="971550" lvl="1" indent="-514350">
              <a:buFont typeface="+mj-lt"/>
              <a:buAutoNum type="arabicPeriod"/>
            </a:pPr>
            <a:r>
              <a:rPr lang="en-US" sz="1600" dirty="0">
                <a:latin typeface="Times New Roman"/>
                <a:cs typeface="Times New Roman"/>
              </a:rPr>
              <a:t>Emotional/ Behavioral Development</a:t>
            </a:r>
          </a:p>
          <a:p>
            <a:endParaRPr lang="en-US" dirty="0" smtClean="0">
              <a:latin typeface="Times New Roman"/>
              <a:cs typeface="Times New Roman"/>
            </a:endParaRPr>
          </a:p>
          <a:p>
            <a:pPr marL="0" indent="0">
              <a:buNone/>
            </a:pPr>
            <a:r>
              <a:rPr lang="en-US" dirty="0" smtClean="0">
                <a:latin typeface="Times New Roman"/>
                <a:cs typeface="Times New Roman"/>
              </a:rPr>
              <a:t> </a:t>
            </a:r>
            <a:endParaRPr lang="en-US" dirty="0">
              <a:latin typeface="Times New Roman"/>
              <a:cs typeface="Times New Roman"/>
            </a:endParaRPr>
          </a:p>
        </p:txBody>
      </p:sp>
    </p:spTree>
    <p:extLst>
      <p:ext uri="{BB962C8B-B14F-4D97-AF65-F5344CB8AC3E}">
        <p14:creationId xmlns:p14="http://schemas.microsoft.com/office/powerpoint/2010/main" val="1263629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838200"/>
            <a:ext cx="5562600" cy="4724400"/>
          </a:xfrm>
          <a:prstGeom prst="rect">
            <a:avLst/>
          </a:prstGeom>
        </p:spPr>
      </p:pic>
      <p:sp>
        <p:nvSpPr>
          <p:cNvPr id="3" name="TextBox 2"/>
          <p:cNvSpPr txBox="1"/>
          <p:nvPr/>
        </p:nvSpPr>
        <p:spPr>
          <a:xfrm>
            <a:off x="3505200" y="5846618"/>
            <a:ext cx="4714752" cy="369332"/>
          </a:xfrm>
          <a:prstGeom prst="rect">
            <a:avLst/>
          </a:prstGeom>
          <a:noFill/>
        </p:spPr>
        <p:txBody>
          <a:bodyPr wrap="none" rtlCol="0">
            <a:spAutoFit/>
          </a:bodyPr>
          <a:lstStyle/>
          <a:p>
            <a:r>
              <a:rPr lang="en-US" dirty="0"/>
              <a:t>http://unfpa.org/psa/second-part-1-4-1/</a:t>
            </a:r>
          </a:p>
        </p:txBody>
      </p:sp>
    </p:spTree>
    <p:extLst>
      <p:ext uri="{BB962C8B-B14F-4D97-AF65-F5344CB8AC3E}">
        <p14:creationId xmlns:p14="http://schemas.microsoft.com/office/powerpoint/2010/main" val="143715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0"/>
            <a:ext cx="8229600" cy="715962"/>
          </a:xfrm>
        </p:spPr>
        <p:txBody>
          <a:bodyPr>
            <a:normAutofit fontScale="90000"/>
          </a:bodyPr>
          <a:lstStyle/>
          <a:p>
            <a:r>
              <a:rPr lang="en-US" dirty="0">
                <a:latin typeface="Times New Roman" panose="02020603050405020304" pitchFamily="18" charset="0"/>
                <a:cs typeface="Times New Roman" panose="02020603050405020304" pitchFamily="18" charset="0"/>
              </a:rPr>
              <a:t>Physical Development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905000"/>
            <a:ext cx="7696200" cy="5410200"/>
          </a:xfrm>
        </p:spPr>
        <p:txBody>
          <a:bodyPr>
            <a:normAutofit/>
          </a:bodyPr>
          <a:lstStyle/>
          <a:p>
            <a:pPr marL="0" indent="0">
              <a:buNone/>
            </a:pPr>
            <a:r>
              <a:rPr lang="en-US" sz="1800" b="1" dirty="0" smtClean="0">
                <a:latin typeface="Times New Roman"/>
                <a:cs typeface="Times New Roman"/>
              </a:rPr>
              <a:t>Relation begins before birth: </a:t>
            </a:r>
          </a:p>
          <a:p>
            <a:pPr marL="457200" lvl="1" indent="-457200">
              <a:buFont typeface="Arial"/>
              <a:buChar char="•"/>
            </a:pPr>
            <a:r>
              <a:rPr lang="en-US" sz="1800" dirty="0" smtClean="0">
                <a:latin typeface="Times New Roman"/>
                <a:cs typeface="Times New Roman"/>
              </a:rPr>
              <a:t>Premature birth, </a:t>
            </a:r>
            <a:r>
              <a:rPr lang="en-US" sz="1800" dirty="0" smtClean="0">
                <a:latin typeface="Times New Roman"/>
                <a:cs typeface="Times New Roman"/>
              </a:rPr>
              <a:t>low birth weight, birth </a:t>
            </a:r>
            <a:r>
              <a:rPr lang="en-US" sz="1800" dirty="0" smtClean="0">
                <a:latin typeface="Times New Roman"/>
                <a:cs typeface="Times New Roman"/>
              </a:rPr>
              <a:t>defects, </a:t>
            </a:r>
            <a:r>
              <a:rPr lang="en-US" sz="1800" dirty="0" smtClean="0">
                <a:latin typeface="Times New Roman"/>
                <a:cs typeface="Times New Roman"/>
              </a:rPr>
              <a:t>asphyxia, and higher rates of </a:t>
            </a:r>
            <a:r>
              <a:rPr lang="en-US" sz="1800" dirty="0" smtClean="0">
                <a:latin typeface="Times New Roman"/>
                <a:cs typeface="Times New Roman"/>
              </a:rPr>
              <a:t>health complications</a:t>
            </a:r>
            <a:r>
              <a:rPr lang="en-US" sz="1800" dirty="0" smtClean="0">
                <a:latin typeface="Times New Roman"/>
                <a:cs typeface="Times New Roman"/>
              </a:rPr>
              <a:t> </a:t>
            </a:r>
            <a:r>
              <a:rPr lang="nl-NL" sz="1400" dirty="0">
                <a:latin typeface="Times New Roman"/>
                <a:cs typeface="Times New Roman"/>
              </a:rPr>
              <a:t>(</a:t>
            </a:r>
            <a:r>
              <a:rPr lang="nl-NL" sz="1400" dirty="0" err="1">
                <a:latin typeface="Times New Roman"/>
                <a:cs typeface="Times New Roman"/>
              </a:rPr>
              <a:t>Hawley</a:t>
            </a:r>
            <a:r>
              <a:rPr lang="nl-NL" sz="1400" dirty="0">
                <a:latin typeface="Times New Roman"/>
                <a:cs typeface="Times New Roman"/>
              </a:rPr>
              <a:t> &amp; Disney, </a:t>
            </a:r>
            <a:r>
              <a:rPr lang="nl-NL" sz="1400" dirty="0" smtClean="0">
                <a:latin typeface="Times New Roman"/>
                <a:cs typeface="Times New Roman"/>
              </a:rPr>
              <a:t>1992; </a:t>
            </a:r>
            <a:r>
              <a:rPr lang="nl-NL" sz="1400" dirty="0">
                <a:latin typeface="Times New Roman"/>
                <a:cs typeface="Times New Roman"/>
              </a:rPr>
              <a:t>US </a:t>
            </a:r>
            <a:r>
              <a:rPr lang="nl-NL" sz="1400" dirty="0" err="1">
                <a:latin typeface="Times New Roman"/>
                <a:cs typeface="Times New Roman"/>
              </a:rPr>
              <a:t>Department</a:t>
            </a:r>
            <a:r>
              <a:rPr lang="nl-NL" sz="1400" dirty="0">
                <a:latin typeface="Times New Roman"/>
                <a:cs typeface="Times New Roman"/>
              </a:rPr>
              <a:t> Health &amp; Human Services, 2000b, Vrijheid et al. 2000</a:t>
            </a:r>
            <a:r>
              <a:rPr lang="nl-NL" sz="1400" dirty="0" smtClean="0">
                <a:latin typeface="Times New Roman"/>
                <a:cs typeface="Times New Roman"/>
              </a:rPr>
              <a:t>)</a:t>
            </a:r>
            <a:r>
              <a:rPr lang="en-US" sz="1400" dirty="0" smtClean="0">
                <a:latin typeface="Times New Roman"/>
                <a:cs typeface="Times New Roman"/>
              </a:rPr>
              <a:t>.</a:t>
            </a:r>
          </a:p>
          <a:p>
            <a:pPr marL="0" lvl="1" indent="0">
              <a:buNone/>
            </a:pPr>
            <a:r>
              <a:rPr lang="en-US" sz="1800" b="1" dirty="0" smtClean="0">
                <a:latin typeface="Times New Roman"/>
                <a:cs typeface="Times New Roman"/>
              </a:rPr>
              <a:t>Poverty is associated with conditions such as</a:t>
            </a:r>
          </a:p>
          <a:p>
            <a:pPr marL="457200" lvl="1" indent="-457200">
              <a:buFont typeface="Arial"/>
              <a:buChar char="•"/>
            </a:pPr>
            <a:r>
              <a:rPr lang="en-US" sz="1800" dirty="0">
                <a:latin typeface="Times New Roman"/>
                <a:cs typeface="Times New Roman"/>
              </a:rPr>
              <a:t>I</a:t>
            </a:r>
            <a:r>
              <a:rPr lang="en-US" sz="1800" dirty="0" smtClean="0">
                <a:latin typeface="Times New Roman"/>
                <a:cs typeface="Times New Roman"/>
              </a:rPr>
              <a:t>nadequate nutrition, </a:t>
            </a:r>
            <a:r>
              <a:rPr lang="en-US" sz="1800" dirty="0" smtClean="0">
                <a:latin typeface="Times New Roman"/>
                <a:cs typeface="Times New Roman"/>
              </a:rPr>
              <a:t>asthma, limited </a:t>
            </a:r>
            <a:r>
              <a:rPr lang="en-US" sz="1800" dirty="0" smtClean="0">
                <a:latin typeface="Times New Roman"/>
                <a:cs typeface="Times New Roman"/>
              </a:rPr>
              <a:t>access to health care, and exposure to tobacco smoke </a:t>
            </a:r>
            <a:r>
              <a:rPr lang="en-US" sz="1400" dirty="0" smtClean="0">
                <a:latin typeface="Times New Roman"/>
                <a:cs typeface="Times New Roman"/>
              </a:rPr>
              <a:t>(Bornstein, 1995;</a:t>
            </a:r>
            <a:r>
              <a:rPr lang="en-US" sz="1400" dirty="0">
                <a:latin typeface="Times New Roman"/>
                <a:cs typeface="Times New Roman"/>
              </a:rPr>
              <a:t>US Department Health &amp; Human Services, 2000b</a:t>
            </a:r>
            <a:r>
              <a:rPr lang="en-US" sz="1400" dirty="0" smtClean="0">
                <a:latin typeface="Times New Roman"/>
                <a:cs typeface="Times New Roman"/>
              </a:rPr>
              <a:t>).</a:t>
            </a:r>
          </a:p>
          <a:p>
            <a:pPr marL="0" lvl="1" indent="0">
              <a:buNone/>
            </a:pPr>
            <a:r>
              <a:rPr lang="en-US" sz="1800" b="1" dirty="0" smtClean="0">
                <a:latin typeface="Times New Roman"/>
                <a:cs typeface="Times New Roman"/>
              </a:rPr>
              <a:t>Environmental Factors:</a:t>
            </a:r>
          </a:p>
          <a:p>
            <a:pPr marL="457200" lvl="1" indent="-457200">
              <a:buFont typeface="Arial"/>
              <a:buChar char="•"/>
            </a:pPr>
            <a:r>
              <a:rPr lang="en-US" sz="1800" dirty="0" smtClean="0">
                <a:latin typeface="Times New Roman"/>
                <a:cs typeface="Times New Roman"/>
              </a:rPr>
              <a:t>Lead paint, toxic waste </a:t>
            </a:r>
            <a:r>
              <a:rPr lang="en-US" sz="1800" dirty="0" smtClean="0">
                <a:latin typeface="Times New Roman"/>
                <a:cs typeface="Times New Roman"/>
              </a:rPr>
              <a:t>dumps, and pollution  </a:t>
            </a:r>
            <a:r>
              <a:rPr lang="en-US" sz="1400" dirty="0">
                <a:latin typeface="Times New Roman"/>
                <a:cs typeface="Times New Roman"/>
              </a:rPr>
              <a:t>(US Department Health &amp; Human Services, 2000b). </a:t>
            </a:r>
            <a:r>
              <a:rPr lang="en-US" sz="1400" dirty="0" smtClean="0">
                <a:latin typeface="Times New Roman"/>
                <a:cs typeface="Times New Roman"/>
              </a:rPr>
              <a:t> </a:t>
            </a:r>
          </a:p>
          <a:p>
            <a:pPr marL="0" lvl="1" indent="0">
              <a:buNone/>
            </a:pPr>
            <a:r>
              <a:rPr lang="en-US" sz="1800" b="1" dirty="0" smtClean="0">
                <a:latin typeface="Times New Roman"/>
                <a:cs typeface="Times New Roman"/>
              </a:rPr>
              <a:t>Adolescents</a:t>
            </a:r>
            <a:r>
              <a:rPr lang="en-US" sz="1800" dirty="0" smtClean="0">
                <a:latin typeface="Times New Roman"/>
                <a:cs typeface="Times New Roman"/>
              </a:rPr>
              <a:t>:</a:t>
            </a:r>
          </a:p>
          <a:p>
            <a:pPr marL="457200" lvl="1" indent="-457200">
              <a:buFont typeface="Arial"/>
              <a:buChar char="•"/>
            </a:pPr>
            <a:r>
              <a:rPr lang="en-US" sz="1800" dirty="0" smtClean="0">
                <a:latin typeface="Times New Roman"/>
                <a:cs typeface="Times New Roman"/>
              </a:rPr>
              <a:t>Depression, obesity, and systolic blood pressure </a:t>
            </a:r>
            <a:r>
              <a:rPr lang="en-US" sz="1400" dirty="0">
                <a:latin typeface="Times New Roman"/>
                <a:cs typeface="Times New Roman"/>
              </a:rPr>
              <a:t>(US Department Health &amp; Human Services, 2000a,b)</a:t>
            </a:r>
            <a:r>
              <a:rPr lang="en-US" sz="1800" dirty="0">
                <a:latin typeface="Times New Roman"/>
                <a:cs typeface="Times New Roman"/>
              </a:rPr>
              <a:t>. </a:t>
            </a:r>
          </a:p>
          <a:p>
            <a:pPr marL="457200" lvl="1" indent="-457200">
              <a:buFont typeface="Arial"/>
              <a:buChar char="•"/>
            </a:pPr>
            <a:endParaRPr lang="en-US" sz="1800" dirty="0" smtClean="0">
              <a:latin typeface="Times New Roman"/>
              <a:cs typeface="Times New Roman"/>
            </a:endParaRPr>
          </a:p>
          <a:p>
            <a:pPr marL="0" lvl="1" indent="0">
              <a:buNone/>
            </a:pPr>
            <a:endParaRPr lang="en-US" sz="3200" dirty="0" smtClean="0">
              <a:latin typeface="Times New Roman"/>
              <a:cs typeface="Times New Roman"/>
            </a:endParaRPr>
          </a:p>
          <a:p>
            <a:pPr marL="0" lvl="1" indent="0">
              <a:buNone/>
            </a:pPr>
            <a:endParaRPr lang="en-US" dirty="0" smtClean="0">
              <a:latin typeface="Times New Roman"/>
              <a:cs typeface="Times New Roman"/>
            </a:endParaRPr>
          </a:p>
          <a:p>
            <a:endParaRPr lang="en-US" dirty="0" smtClean="0">
              <a:latin typeface="Times New Roman"/>
              <a:cs typeface="Times New Roman"/>
            </a:endParaRPr>
          </a:p>
        </p:txBody>
      </p:sp>
    </p:spTree>
    <p:extLst>
      <p:ext uri="{BB962C8B-B14F-4D97-AF65-F5344CB8AC3E}">
        <p14:creationId xmlns:p14="http://schemas.microsoft.com/office/powerpoint/2010/main" val="287241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7848600" cy="868362"/>
          </a:xfrm>
        </p:spPr>
        <p:txBody>
          <a:bodyPr/>
          <a:lstStyle/>
          <a:p>
            <a:pPr lvl="1" algn="ctr" rtl="0">
              <a:spcBef>
                <a:spcPct val="0"/>
              </a:spcBef>
            </a:pPr>
            <a:r>
              <a:rPr lang="en-US" sz="3200" dirty="0" smtClean="0">
                <a:solidFill>
                  <a:schemeClr val="accent1"/>
                </a:solidFill>
                <a:latin typeface="Times New Roman" panose="02020603050405020304" pitchFamily="18" charset="0"/>
                <a:cs typeface="Times New Roman" panose="02020603050405020304" pitchFamily="18" charset="0"/>
              </a:rPr>
              <a:t>Cognitive and Academic Development</a:t>
            </a:r>
            <a:r>
              <a:rPr lang="en-US" dirty="0" smtClean="0">
                <a:solidFill>
                  <a:schemeClr val="accent1"/>
                </a:solidFill>
              </a:rPr>
              <a:t/>
            </a:r>
            <a:br>
              <a:rPr lang="en-US" dirty="0" smtClean="0">
                <a:solidFill>
                  <a:schemeClr val="accent1"/>
                </a:solidFill>
              </a:rPr>
            </a:br>
            <a:endParaRPr lang="en-US" dirty="0">
              <a:solidFill>
                <a:schemeClr val="accent1"/>
              </a:solidFill>
            </a:endParaRPr>
          </a:p>
        </p:txBody>
      </p:sp>
      <p:sp>
        <p:nvSpPr>
          <p:cNvPr id="3" name="Content Placeholder 2"/>
          <p:cNvSpPr>
            <a:spLocks noGrp="1"/>
          </p:cNvSpPr>
          <p:nvPr>
            <p:ph idx="1"/>
          </p:nvPr>
        </p:nvSpPr>
        <p:spPr>
          <a:xfrm>
            <a:off x="838200" y="1524000"/>
            <a:ext cx="7315200" cy="4343400"/>
          </a:xfrm>
        </p:spPr>
        <p:txBody>
          <a:bodyPr>
            <a:normAutofit lnSpcReduction="10000"/>
          </a:bodyPr>
          <a:lstStyle/>
          <a:p>
            <a:pPr marL="0" indent="0" algn="ctr">
              <a:buNone/>
            </a:pPr>
            <a:r>
              <a:rPr lang="en-US" sz="1800" i="1" dirty="0" smtClean="0">
                <a:solidFill>
                  <a:schemeClr val="tx1"/>
                </a:solidFill>
                <a:latin typeface="Times New Roman" panose="02020603050405020304" pitchFamily="18" charset="0"/>
                <a:cs typeface="Times New Roman" panose="02020603050405020304" pitchFamily="18" charset="0"/>
              </a:rPr>
              <a:t>“For over 70 years findings on the relationship between SES and intellectual/academic competence has accumulated” </a:t>
            </a:r>
            <a:endParaRPr lang="en-US" sz="1800" i="1" dirty="0" smtClean="0">
              <a:solidFill>
                <a:schemeClr val="tx1"/>
              </a:solidFill>
              <a:latin typeface="Times New Roman" panose="02020603050405020304" pitchFamily="18" charset="0"/>
              <a:cs typeface="Times New Roman" panose="02020603050405020304" pitchFamily="18" charset="0"/>
            </a:endParaRPr>
          </a:p>
          <a:p>
            <a:pPr marL="0" indent="0" algn="ctr">
              <a:buNone/>
            </a:pPr>
            <a:r>
              <a:rPr lang="en-US" sz="1400" dirty="0" smtClean="0">
                <a:solidFill>
                  <a:schemeClr val="tx1"/>
                </a:solidFill>
                <a:latin typeface="Times New Roman" panose="02020603050405020304" pitchFamily="18" charset="0"/>
                <a:cs typeface="Times New Roman" panose="02020603050405020304" pitchFamily="18" charset="0"/>
              </a:rPr>
              <a:t>(</a:t>
            </a:r>
            <a:r>
              <a:rPr lang="en-US" sz="1400" dirty="0" smtClean="0">
                <a:solidFill>
                  <a:schemeClr val="tx1"/>
                </a:solidFill>
                <a:latin typeface="Times New Roman" panose="02020603050405020304" pitchFamily="18" charset="0"/>
                <a:cs typeface="Times New Roman" panose="02020603050405020304" pitchFamily="18" charset="0"/>
              </a:rPr>
              <a:t>Bradley&amp; </a:t>
            </a:r>
            <a:r>
              <a:rPr lang="en-US" sz="1400" dirty="0" err="1" smtClean="0">
                <a:solidFill>
                  <a:schemeClr val="tx1"/>
                </a:solidFill>
                <a:latin typeface="Times New Roman" panose="02020603050405020304" pitchFamily="18" charset="0"/>
                <a:cs typeface="Times New Roman" panose="02020603050405020304" pitchFamily="18" charset="0"/>
              </a:rPr>
              <a:t>Corwyn</a:t>
            </a:r>
            <a:r>
              <a:rPr lang="en-US" sz="1400" dirty="0" smtClean="0">
                <a:solidFill>
                  <a:schemeClr val="tx1"/>
                </a:solidFill>
                <a:latin typeface="Times New Roman" panose="02020603050405020304" pitchFamily="18" charset="0"/>
                <a:cs typeface="Times New Roman" panose="02020603050405020304" pitchFamily="18" charset="0"/>
              </a:rPr>
              <a:t>, 2002, p. 375)</a:t>
            </a:r>
          </a:p>
          <a:p>
            <a:pPr marL="0" indent="0">
              <a:buNone/>
            </a:pPr>
            <a:endParaRPr lang="en-US" sz="11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US" sz="1600" b="1" dirty="0" smtClean="0">
                <a:solidFill>
                  <a:schemeClr val="tx1"/>
                </a:solidFill>
                <a:latin typeface="Times New Roman" panose="02020603050405020304" pitchFamily="18" charset="0"/>
                <a:cs typeface="Times New Roman" panose="02020603050405020304" pitchFamily="18" charset="0"/>
              </a:rPr>
              <a:t>Cognitive and academic development of a child can be impacted by many different factors:</a:t>
            </a:r>
          </a:p>
          <a:p>
            <a:pPr>
              <a:buFont typeface="Courier New" panose="02070309020205020404" pitchFamily="49" charset="0"/>
              <a:buChar char="o"/>
            </a:pPr>
            <a:r>
              <a:rPr lang="en-US" sz="1600" dirty="0" smtClean="0">
                <a:solidFill>
                  <a:schemeClr val="tx1"/>
                </a:solidFill>
                <a:latin typeface="Times New Roman" panose="02020603050405020304" pitchFamily="18" charset="0"/>
                <a:cs typeface="Times New Roman" panose="02020603050405020304" pitchFamily="18" charset="0"/>
              </a:rPr>
              <a:t>The mother’s IQ, education, and prenatal care (e.g. drug use)</a:t>
            </a:r>
          </a:p>
          <a:p>
            <a:pPr>
              <a:buFont typeface="Courier New" panose="02070309020205020404" pitchFamily="49" charset="0"/>
              <a:buChar char="o"/>
            </a:pPr>
            <a:r>
              <a:rPr lang="en-US" sz="1600" dirty="0">
                <a:solidFill>
                  <a:schemeClr val="tx1"/>
                </a:solidFill>
                <a:latin typeface="Times New Roman" panose="02020603050405020304" pitchFamily="18" charset="0"/>
                <a:cs typeface="Times New Roman" panose="02020603050405020304" pitchFamily="18" charset="0"/>
              </a:rPr>
              <a:t>S</a:t>
            </a:r>
            <a:r>
              <a:rPr lang="en-US" sz="1600" dirty="0" smtClean="0">
                <a:solidFill>
                  <a:schemeClr val="tx1"/>
                </a:solidFill>
                <a:latin typeface="Times New Roman" panose="02020603050405020304" pitchFamily="18" charset="0"/>
                <a:cs typeface="Times New Roman" panose="02020603050405020304" pitchFamily="18" charset="0"/>
              </a:rPr>
              <a:t>tress </a:t>
            </a:r>
          </a:p>
          <a:p>
            <a:pPr>
              <a:buFont typeface="Courier New" panose="02070309020205020404" pitchFamily="49" charset="0"/>
              <a:buChar char="o"/>
            </a:pPr>
            <a:r>
              <a:rPr lang="en-US" sz="1600" dirty="0" smtClean="0">
                <a:solidFill>
                  <a:schemeClr val="tx1"/>
                </a:solidFill>
                <a:latin typeface="Times New Roman" panose="02020603050405020304" pitchFamily="18" charset="0"/>
                <a:cs typeface="Times New Roman" panose="02020603050405020304" pitchFamily="18" charset="0"/>
              </a:rPr>
              <a:t>Limited </a:t>
            </a:r>
            <a:r>
              <a:rPr lang="en-US" sz="1600" dirty="0" smtClean="0">
                <a:solidFill>
                  <a:schemeClr val="tx1"/>
                </a:solidFill>
                <a:latin typeface="Times New Roman" panose="02020603050405020304" pitchFamily="18" charset="0"/>
                <a:cs typeface="Times New Roman" panose="02020603050405020304" pitchFamily="18" charset="0"/>
              </a:rPr>
              <a:t>exposure to stimulating and educational activities </a:t>
            </a:r>
            <a:endParaRPr lang="en-US" sz="1600" dirty="0" smtClean="0">
              <a:solidFill>
                <a:schemeClr val="tx1"/>
              </a:solidFill>
              <a:latin typeface="Times New Roman" panose="02020603050405020304" pitchFamily="18" charset="0"/>
              <a:cs typeface="Times New Roman" panose="02020603050405020304" pitchFamily="18" charset="0"/>
            </a:endParaRPr>
          </a:p>
          <a:p>
            <a:pPr>
              <a:buFont typeface="Courier New" panose="02070309020205020404" pitchFamily="49" charset="0"/>
              <a:buChar char="o"/>
            </a:pPr>
            <a:r>
              <a:rPr lang="en-US" sz="1600" dirty="0" smtClean="0">
                <a:solidFill>
                  <a:schemeClr val="tx1"/>
                </a:solidFill>
                <a:latin typeface="Times New Roman" panose="02020603050405020304" pitchFamily="18" charset="0"/>
                <a:cs typeface="Times New Roman" panose="02020603050405020304" pitchFamily="18" charset="0"/>
              </a:rPr>
              <a:t>Limited access to quality schooling and academic failure</a:t>
            </a:r>
            <a:r>
              <a:rPr lang="en-US" sz="1800" dirty="0" smtClean="0">
                <a:solidFill>
                  <a:schemeClr val="tx1"/>
                </a:solidFill>
                <a:latin typeface="Times New Roman" panose="02020603050405020304" pitchFamily="18" charset="0"/>
                <a:cs typeface="Times New Roman" panose="02020603050405020304" pitchFamily="18" charset="0"/>
              </a:rPr>
              <a:t> </a:t>
            </a:r>
            <a:r>
              <a:rPr lang="da-DK" sz="1400" dirty="0">
                <a:solidFill>
                  <a:schemeClr val="tx1"/>
                </a:solidFill>
                <a:latin typeface="Times New Roman"/>
                <a:cs typeface="Times New Roman"/>
              </a:rPr>
              <a:t>(</a:t>
            </a:r>
            <a:r>
              <a:rPr lang="da-DK" sz="1400" dirty="0" err="1">
                <a:solidFill>
                  <a:schemeClr val="tx1"/>
                </a:solidFill>
                <a:latin typeface="Times New Roman"/>
                <a:cs typeface="Times New Roman"/>
              </a:rPr>
              <a:t>Hawley</a:t>
            </a:r>
            <a:r>
              <a:rPr lang="da-DK" sz="1400" dirty="0">
                <a:solidFill>
                  <a:schemeClr val="tx1"/>
                </a:solidFill>
                <a:latin typeface="Times New Roman"/>
                <a:cs typeface="Times New Roman"/>
              </a:rPr>
              <a:t> &amp; Disney, 1992; </a:t>
            </a:r>
            <a:r>
              <a:rPr lang="da-DK" sz="1400" dirty="0" err="1">
                <a:solidFill>
                  <a:schemeClr val="tx1"/>
                </a:solidFill>
                <a:latin typeface="Times New Roman"/>
                <a:cs typeface="Times New Roman"/>
              </a:rPr>
              <a:t>Korenman</a:t>
            </a:r>
            <a:r>
              <a:rPr lang="da-DK" sz="1400" dirty="0">
                <a:solidFill>
                  <a:schemeClr val="tx1"/>
                </a:solidFill>
                <a:latin typeface="Times New Roman"/>
                <a:cs typeface="Times New Roman"/>
              </a:rPr>
              <a:t> et al., 1995</a:t>
            </a:r>
            <a:r>
              <a:rPr lang="da-DK" sz="1400" dirty="0" smtClean="0">
                <a:solidFill>
                  <a:schemeClr val="tx1"/>
                </a:solidFill>
                <a:latin typeface="Times New Roman"/>
                <a:cs typeface="Times New Roman"/>
              </a:rPr>
              <a:t>)</a:t>
            </a:r>
            <a:endParaRPr lang="en-US" sz="1400" dirty="0" smtClean="0">
              <a:solidFill>
                <a:schemeClr val="tx1"/>
              </a:solidFill>
              <a:latin typeface="Times New Roman"/>
              <a:cs typeface="Times New Roman"/>
            </a:endParaRPr>
          </a:p>
          <a:p>
            <a:pPr marL="0" indent="0">
              <a:buNone/>
            </a:pPr>
            <a:endParaRPr lang="en-US" sz="1800"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US" sz="1600" b="1" dirty="0" smtClean="0">
                <a:solidFill>
                  <a:schemeClr val="tx1"/>
                </a:solidFill>
                <a:latin typeface="Times New Roman" panose="02020603050405020304" pitchFamily="18" charset="0"/>
                <a:cs typeface="Times New Roman" panose="02020603050405020304" pitchFamily="18" charset="0"/>
              </a:rPr>
              <a:t>Poverty can cause;</a:t>
            </a:r>
          </a:p>
          <a:p>
            <a:pPr>
              <a:buFont typeface="Courier New" panose="02070309020205020404" pitchFamily="49" charset="0"/>
              <a:buChar char="o"/>
            </a:pPr>
            <a:r>
              <a:rPr lang="en-US" sz="1600" dirty="0" smtClean="0">
                <a:solidFill>
                  <a:schemeClr val="tx1"/>
                </a:solidFill>
                <a:latin typeface="Times New Roman" panose="02020603050405020304" pitchFamily="18" charset="0"/>
                <a:cs typeface="Times New Roman" panose="02020603050405020304" pitchFamily="18" charset="0"/>
              </a:rPr>
              <a:t>Low academic achievement test scores, low graduation rates, and low levels of high school completion. </a:t>
            </a:r>
          </a:p>
          <a:p>
            <a:pPr>
              <a:buFont typeface="Courier New" panose="02070309020205020404" pitchFamily="49" charset="0"/>
              <a:buChar char="o"/>
            </a:pPr>
            <a:r>
              <a:rPr lang="en-US" sz="1600" dirty="0" smtClean="0">
                <a:solidFill>
                  <a:schemeClr val="tx1"/>
                </a:solidFill>
                <a:latin typeface="Times New Roman" panose="02020603050405020304" pitchFamily="18" charset="0"/>
                <a:cs typeface="Times New Roman" panose="02020603050405020304" pitchFamily="18" charset="0"/>
              </a:rPr>
              <a:t>High rates of grade retention, drop outs, and special education placement </a:t>
            </a:r>
            <a:r>
              <a:rPr lang="en-US" sz="1400" dirty="0" smtClean="0">
                <a:solidFill>
                  <a:srgbClr val="000000"/>
                </a:solidFill>
                <a:latin typeface="Times New Roman"/>
                <a:cs typeface="Times New Roman"/>
              </a:rPr>
              <a:t>(</a:t>
            </a:r>
            <a:r>
              <a:rPr lang="da-DK" sz="1400" dirty="0" smtClean="0">
                <a:solidFill>
                  <a:srgbClr val="000000"/>
                </a:solidFill>
                <a:latin typeface="Times New Roman"/>
                <a:cs typeface="Times New Roman"/>
              </a:rPr>
              <a:t>Haveman &amp; </a:t>
            </a:r>
            <a:r>
              <a:rPr lang="da-DK" sz="1400" dirty="0" err="1">
                <a:solidFill>
                  <a:srgbClr val="000000"/>
                </a:solidFill>
                <a:latin typeface="Times New Roman"/>
                <a:cs typeface="Times New Roman"/>
              </a:rPr>
              <a:t>Wolfe</a:t>
            </a:r>
            <a:r>
              <a:rPr lang="da-DK" sz="1400" dirty="0">
                <a:solidFill>
                  <a:srgbClr val="000000"/>
                </a:solidFill>
                <a:latin typeface="Times New Roman"/>
                <a:cs typeface="Times New Roman"/>
              </a:rPr>
              <a:t>, </a:t>
            </a:r>
            <a:r>
              <a:rPr lang="da-DK" sz="1400" dirty="0" smtClean="0">
                <a:solidFill>
                  <a:srgbClr val="000000"/>
                </a:solidFill>
                <a:latin typeface="Times New Roman"/>
                <a:cs typeface="Times New Roman"/>
              </a:rPr>
              <a:t>1995; </a:t>
            </a:r>
            <a:r>
              <a:rPr lang="da-DK" sz="1400" dirty="0" err="1">
                <a:solidFill>
                  <a:srgbClr val="000000"/>
                </a:solidFill>
                <a:latin typeface="Times New Roman"/>
                <a:cs typeface="Times New Roman"/>
              </a:rPr>
              <a:t>Conger</a:t>
            </a:r>
            <a:r>
              <a:rPr lang="da-DK" sz="1400" dirty="0">
                <a:solidFill>
                  <a:srgbClr val="000000"/>
                </a:solidFill>
                <a:latin typeface="Times New Roman"/>
                <a:cs typeface="Times New Roman"/>
              </a:rPr>
              <a:t>, </a:t>
            </a:r>
            <a:r>
              <a:rPr lang="da-DK" sz="1400" dirty="0" err="1">
                <a:solidFill>
                  <a:srgbClr val="000000"/>
                </a:solidFill>
                <a:latin typeface="Times New Roman"/>
                <a:cs typeface="Times New Roman"/>
              </a:rPr>
              <a:t>Conger</a:t>
            </a:r>
            <a:r>
              <a:rPr lang="da-DK" sz="1400" dirty="0">
                <a:solidFill>
                  <a:srgbClr val="000000"/>
                </a:solidFill>
                <a:latin typeface="Times New Roman"/>
                <a:cs typeface="Times New Roman"/>
              </a:rPr>
              <a:t>, &amp; </a:t>
            </a:r>
            <a:r>
              <a:rPr lang="da-DK" sz="1400" dirty="0" err="1">
                <a:solidFill>
                  <a:srgbClr val="000000"/>
                </a:solidFill>
                <a:latin typeface="Times New Roman"/>
                <a:cs typeface="Times New Roman"/>
              </a:rPr>
              <a:t>Elder</a:t>
            </a:r>
            <a:r>
              <a:rPr lang="da-DK" sz="1400" dirty="0">
                <a:solidFill>
                  <a:srgbClr val="000000"/>
                </a:solidFill>
                <a:latin typeface="Times New Roman"/>
                <a:cs typeface="Times New Roman"/>
              </a:rPr>
              <a:t>, 1997)</a:t>
            </a:r>
            <a:r>
              <a:rPr lang="da-DK" sz="1400" dirty="0" smtClean="0">
                <a:solidFill>
                  <a:srgbClr val="000000"/>
                </a:solidFill>
                <a:latin typeface="Times New Roman"/>
                <a:cs typeface="Times New Roman"/>
              </a:rPr>
              <a:t>.</a:t>
            </a:r>
            <a:endParaRPr lang="en-US" sz="1600" dirty="0" smtClean="0">
              <a:solidFill>
                <a:schemeClr val="tx1"/>
              </a:solidFill>
              <a:latin typeface="Times New Roman" panose="02020603050405020304" pitchFamily="18" charset="0"/>
              <a:cs typeface="Times New Roman" panose="02020603050405020304" pitchFamily="18" charset="0"/>
            </a:endParaRPr>
          </a:p>
          <a:p>
            <a:endParaRPr lang="en-US" dirty="0" smtClean="0">
              <a:solidFill>
                <a:schemeClr val="tx1"/>
              </a:solidFill>
            </a:endParaRPr>
          </a:p>
          <a:p>
            <a:pPr marL="0" indent="0">
              <a:buNone/>
            </a:pPr>
            <a:endParaRPr lang="en-US" dirty="0">
              <a:solidFill>
                <a:schemeClr val="tx1"/>
              </a:solidFill>
            </a:endParaRPr>
          </a:p>
        </p:txBody>
      </p:sp>
      <p:sp>
        <p:nvSpPr>
          <p:cNvPr id="4" name="TextBox 3"/>
          <p:cNvSpPr txBox="1"/>
          <p:nvPr/>
        </p:nvSpPr>
        <p:spPr>
          <a:xfrm>
            <a:off x="8799559" y="433196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67039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66800"/>
            <a:ext cx="8001000" cy="715962"/>
          </a:xfrm>
        </p:spPr>
        <p:txBody>
          <a:bodyPr>
            <a:noAutofit/>
          </a:bodyPr>
          <a:lstStyle/>
          <a:p>
            <a:pPr lvl="1" algn="ctr" rtl="0">
              <a:spcBef>
                <a:spcPct val="0"/>
              </a:spcBef>
            </a:pPr>
            <a:r>
              <a:rPr lang="en-US" sz="3600" dirty="0" smtClean="0">
                <a:solidFill>
                  <a:schemeClr val="accent1"/>
                </a:solidFill>
                <a:latin typeface="Times New Roman" panose="02020603050405020304" pitchFamily="18" charset="0"/>
                <a:cs typeface="Times New Roman" panose="02020603050405020304" pitchFamily="18" charset="0"/>
              </a:rPr>
              <a:t>Emotional/ Behavioral Development</a:t>
            </a:r>
            <a:r>
              <a:rPr lang="en-US" dirty="0" smtClean="0">
                <a:solidFill>
                  <a:schemeClr val="accent1"/>
                </a:solidFill>
                <a:latin typeface="Times New Roman" panose="02020603050405020304" pitchFamily="18" charset="0"/>
                <a:cs typeface="Times New Roman" panose="02020603050405020304" pitchFamily="18" charset="0"/>
              </a:rPr>
              <a:t/>
            </a:r>
            <a:br>
              <a:rPr lang="en-US" dirty="0" smtClean="0">
                <a:solidFill>
                  <a:schemeClr val="accent1"/>
                </a:solidFill>
                <a:latin typeface="Times New Roman" panose="02020603050405020304" pitchFamily="18" charset="0"/>
                <a:cs typeface="Times New Roman" panose="02020603050405020304" pitchFamily="18" charset="0"/>
              </a:rPr>
            </a:br>
            <a:endParaRPr lang="en-US" dirty="0">
              <a:solidFill>
                <a:schemeClr val="accent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752600"/>
            <a:ext cx="6858000" cy="3733800"/>
          </a:xfrm>
        </p:spPr>
        <p:txBody>
          <a:bodyPr>
            <a:normAutofit/>
          </a:bodyPr>
          <a:lstStyle/>
          <a:p>
            <a:pPr marL="0" lvl="1" indent="0">
              <a:buNone/>
            </a:pPr>
            <a:r>
              <a:rPr lang="en-US" sz="1800" b="1" dirty="0">
                <a:latin typeface="Times New Roman"/>
                <a:cs typeface="Times New Roman"/>
              </a:rPr>
              <a:t>Transitive poverty vs. persistent poverty </a:t>
            </a:r>
          </a:p>
          <a:p>
            <a:r>
              <a:rPr lang="en-US" sz="1800" i="1" dirty="0" smtClean="0">
                <a:latin typeface="Times New Roman"/>
                <a:cs typeface="Times New Roman"/>
              </a:rPr>
              <a:t>“Persistent poverty is a significant predictor of some behavioral problems”</a:t>
            </a:r>
            <a:r>
              <a:rPr lang="en-US" sz="1800" dirty="0" smtClean="0">
                <a:latin typeface="Times New Roman"/>
                <a:cs typeface="Times New Roman"/>
              </a:rPr>
              <a:t>(Brooks-Gunn &amp; Duncan, 1997, p.63).</a:t>
            </a:r>
            <a:r>
              <a:rPr lang="en-US" sz="1800" dirty="0">
                <a:latin typeface="Times New Roman"/>
                <a:cs typeface="Times New Roman"/>
              </a:rPr>
              <a:t> </a:t>
            </a:r>
            <a:endParaRPr lang="en-US" sz="1800" dirty="0" smtClean="0">
              <a:latin typeface="Times New Roman"/>
              <a:cs typeface="Times New Roman"/>
            </a:endParaRPr>
          </a:p>
          <a:p>
            <a:r>
              <a:rPr lang="en-US" sz="1800" dirty="0" smtClean="0">
                <a:latin typeface="Times New Roman"/>
                <a:cs typeface="Times New Roman"/>
              </a:rPr>
              <a:t>Internalizing </a:t>
            </a:r>
            <a:r>
              <a:rPr lang="en-US" sz="1800" dirty="0">
                <a:latin typeface="Times New Roman"/>
                <a:cs typeface="Times New Roman"/>
              </a:rPr>
              <a:t>and externalizing </a:t>
            </a:r>
            <a:r>
              <a:rPr lang="en-US" sz="1800" dirty="0" smtClean="0">
                <a:latin typeface="Times New Roman"/>
                <a:cs typeface="Times New Roman"/>
              </a:rPr>
              <a:t>symptoms </a:t>
            </a:r>
            <a:r>
              <a:rPr lang="nb-NO" sz="1800" dirty="0">
                <a:latin typeface="Times New Roman"/>
                <a:cs typeface="Times New Roman"/>
              </a:rPr>
              <a:t>(Brooks- Gunn &amp; Duncan, 1997)</a:t>
            </a:r>
            <a:r>
              <a:rPr lang="nb-NO" sz="1800" dirty="0" smtClean="0">
                <a:latin typeface="Times New Roman"/>
                <a:cs typeface="Times New Roman"/>
              </a:rPr>
              <a:t>.</a:t>
            </a:r>
            <a:endParaRPr lang="en-US" sz="1800" dirty="0">
              <a:latin typeface="Times New Roman"/>
              <a:cs typeface="Times New Roman"/>
            </a:endParaRPr>
          </a:p>
          <a:p>
            <a:r>
              <a:rPr lang="en-US" sz="1800" dirty="0" smtClean="0">
                <a:latin typeface="Times New Roman"/>
                <a:cs typeface="Times New Roman"/>
              </a:rPr>
              <a:t>Limited </a:t>
            </a:r>
            <a:r>
              <a:rPr lang="en-US" sz="1800" dirty="0">
                <a:latin typeface="Times New Roman"/>
                <a:cs typeface="Times New Roman"/>
              </a:rPr>
              <a:t>interaction with </a:t>
            </a:r>
            <a:r>
              <a:rPr lang="en-US" sz="1800" dirty="0" smtClean="0">
                <a:latin typeface="Times New Roman"/>
                <a:cs typeface="Times New Roman"/>
              </a:rPr>
              <a:t>the child </a:t>
            </a:r>
            <a:r>
              <a:rPr lang="pl-PL" sz="1800" dirty="0">
                <a:latin typeface="Times New Roman"/>
                <a:cs typeface="Times New Roman"/>
              </a:rPr>
              <a:t>(</a:t>
            </a:r>
            <a:r>
              <a:rPr lang="pl-PL" sz="1800" dirty="0" err="1">
                <a:latin typeface="Times New Roman"/>
                <a:cs typeface="Times New Roman"/>
              </a:rPr>
              <a:t>Yoshikawa</a:t>
            </a:r>
            <a:r>
              <a:rPr lang="pl-PL" sz="1800" dirty="0">
                <a:latin typeface="Times New Roman"/>
                <a:cs typeface="Times New Roman"/>
              </a:rPr>
              <a:t>, 1994)</a:t>
            </a:r>
            <a:r>
              <a:rPr lang="pl-PL" sz="1800" dirty="0" smtClean="0">
                <a:latin typeface="Times New Roman"/>
                <a:cs typeface="Times New Roman"/>
              </a:rPr>
              <a:t>.</a:t>
            </a:r>
            <a:endParaRPr lang="en-US" sz="1800" dirty="0" smtClean="0">
              <a:latin typeface="Times New Roman"/>
              <a:cs typeface="Times New Roman"/>
            </a:endParaRPr>
          </a:p>
          <a:p>
            <a:r>
              <a:rPr lang="en-US" sz="1800" dirty="0" smtClean="0">
                <a:latin typeface="Times New Roman"/>
                <a:cs typeface="Times New Roman"/>
              </a:rPr>
              <a:t>Children in a low SES settings are a higher risk of developing psychological disturbances, depression, and maladaptive social functioning</a:t>
            </a:r>
            <a:r>
              <a:rPr lang="en-US" sz="1800" dirty="0">
                <a:latin typeface="Times New Roman"/>
                <a:cs typeface="Times New Roman"/>
              </a:rPr>
              <a:t> </a:t>
            </a:r>
            <a:r>
              <a:rPr lang="nb-NO" sz="1800" dirty="0" smtClean="0">
                <a:latin typeface="Times New Roman"/>
                <a:cs typeface="Times New Roman"/>
              </a:rPr>
              <a:t>(</a:t>
            </a:r>
            <a:r>
              <a:rPr lang="nb-NO" sz="1800" dirty="0">
                <a:latin typeface="Times New Roman"/>
                <a:cs typeface="Times New Roman"/>
              </a:rPr>
              <a:t>Brooks- Gunn &amp; Duncan, 1997; </a:t>
            </a:r>
            <a:r>
              <a:rPr lang="nb-NO" sz="1800" dirty="0" err="1">
                <a:latin typeface="Times New Roman"/>
                <a:cs typeface="Times New Roman"/>
              </a:rPr>
              <a:t>McLoyd</a:t>
            </a:r>
            <a:r>
              <a:rPr lang="nb-NO" sz="1800" dirty="0">
                <a:latin typeface="Times New Roman"/>
                <a:cs typeface="Times New Roman"/>
              </a:rPr>
              <a:t>, </a:t>
            </a:r>
            <a:r>
              <a:rPr lang="nb-NO" sz="1800" dirty="0" smtClean="0">
                <a:latin typeface="Times New Roman"/>
                <a:cs typeface="Times New Roman"/>
              </a:rPr>
              <a:t>1997)</a:t>
            </a:r>
            <a:r>
              <a:rPr lang="en-US" sz="1800" dirty="0">
                <a:latin typeface="Times New Roman"/>
                <a:cs typeface="Times New Roman"/>
              </a:rPr>
              <a:t>. </a:t>
            </a:r>
          </a:p>
          <a:p>
            <a:endParaRPr lang="en-US" dirty="0" smtClean="0">
              <a:latin typeface="Times New Roman"/>
              <a:cs typeface="Times New Roman"/>
            </a:endParaRPr>
          </a:p>
        </p:txBody>
      </p:sp>
    </p:spTree>
    <p:extLst>
      <p:ext uri="{BB962C8B-B14F-4D97-AF65-F5344CB8AC3E}">
        <p14:creationId xmlns:p14="http://schemas.microsoft.com/office/powerpoint/2010/main" val="1113960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495300"/>
            <a:ext cx="7924800" cy="5867400"/>
          </a:xfrm>
          <a:prstGeom prst="rect">
            <a:avLst/>
          </a:prstGeom>
        </p:spPr>
      </p:pic>
    </p:spTree>
    <p:extLst>
      <p:ext uri="{BB962C8B-B14F-4D97-AF65-F5344CB8AC3E}">
        <p14:creationId xmlns:p14="http://schemas.microsoft.com/office/powerpoint/2010/main" val="3202404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481944" cy="1143000"/>
          </a:xfrm>
        </p:spPr>
        <p:txBody>
          <a:bodyPr>
            <a:normAutofit fontScale="90000"/>
          </a:bodyPr>
          <a:lstStyle/>
          <a:p>
            <a:r>
              <a:rPr lang="en-US" dirty="0"/>
              <a:t/>
            </a:r>
            <a:br>
              <a:rPr lang="en-US" dirty="0"/>
            </a:br>
            <a:r>
              <a:rPr lang="en-US" dirty="0" smtClean="0">
                <a:latin typeface="Times New Roman" panose="02020603050405020304" pitchFamily="18" charset="0"/>
                <a:cs typeface="Times New Roman" panose="02020603050405020304" pitchFamily="18" charset="0"/>
              </a:rPr>
              <a:t>What </a:t>
            </a:r>
            <a:r>
              <a:rPr lang="en-US" dirty="0" smtClean="0">
                <a:latin typeface="Times New Roman" panose="02020603050405020304" pitchFamily="18" charset="0"/>
                <a:cs typeface="Times New Roman" panose="02020603050405020304" pitchFamily="18" charset="0"/>
              </a:rPr>
              <a:t>are schools doing about poverty</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828800"/>
            <a:ext cx="6777317" cy="3508977"/>
          </a:xfrm>
        </p:spPr>
        <p:txBody>
          <a:bodyPr>
            <a:normAutofit fontScale="92500" lnSpcReduction="20000"/>
          </a:bodyPr>
          <a:lstStyle/>
          <a:p>
            <a:pPr marL="0" indent="0">
              <a:buNone/>
            </a:pP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Head Start </a:t>
            </a:r>
            <a:r>
              <a:rPr lang="en-US" dirty="0" smtClean="0">
                <a:latin typeface="Times New Roman" panose="02020603050405020304" pitchFamily="18" charset="0"/>
                <a:cs typeface="Times New Roman" panose="02020603050405020304" pitchFamily="18" charset="0"/>
              </a:rPr>
              <a:t>programs</a:t>
            </a:r>
          </a:p>
          <a:p>
            <a:pPr lvl="0"/>
            <a:r>
              <a:rPr lang="en-US" dirty="0" smtClean="0">
                <a:latin typeface="Times New Roman" panose="02020603050405020304" pitchFamily="18" charset="0"/>
                <a:cs typeface="Times New Roman" panose="02020603050405020304" pitchFamily="18" charset="0"/>
              </a:rPr>
              <a:t>Title 1 Reading programs</a:t>
            </a: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After school programs</a:t>
            </a:r>
          </a:p>
          <a:p>
            <a:pPr lvl="0"/>
            <a:r>
              <a:rPr lang="en-US" dirty="0">
                <a:latin typeface="Times New Roman" panose="02020603050405020304" pitchFamily="18" charset="0"/>
                <a:cs typeface="Times New Roman" panose="02020603050405020304" pitchFamily="18" charset="0"/>
              </a:rPr>
              <a:t>Free and reduced lunch</a:t>
            </a:r>
          </a:p>
          <a:p>
            <a:pPr lvl="0"/>
            <a:r>
              <a:rPr lang="en-US" dirty="0">
                <a:latin typeface="Times New Roman" panose="02020603050405020304" pitchFamily="18" charset="0"/>
                <a:cs typeface="Times New Roman" panose="02020603050405020304" pitchFamily="18" charset="0"/>
              </a:rPr>
              <a:t>Policy reform to increase </a:t>
            </a:r>
            <a:endParaRPr lang="en-US" dirty="0" smtClean="0">
              <a:latin typeface="Times New Roman" panose="02020603050405020304" pitchFamily="18" charset="0"/>
              <a:cs typeface="Times New Roman" panose="02020603050405020304" pitchFamily="18" charset="0"/>
            </a:endParaRPr>
          </a:p>
          <a:p>
            <a:pPr marL="365760" lvl="1" indent="0">
              <a:buNone/>
            </a:pPr>
            <a:r>
              <a:rPr lang="en-US" dirty="0" smtClean="0">
                <a:latin typeface="Times New Roman" panose="02020603050405020304" pitchFamily="18" charset="0"/>
                <a:cs typeface="Times New Roman" panose="02020603050405020304" pitchFamily="18" charset="0"/>
              </a:rPr>
              <a:t>test </a:t>
            </a:r>
            <a:r>
              <a:rPr lang="en-US" dirty="0">
                <a:latin typeface="Times New Roman" panose="02020603050405020304" pitchFamily="18" charset="0"/>
                <a:cs typeface="Times New Roman" panose="02020603050405020304" pitchFamily="18" charset="0"/>
              </a:rPr>
              <a:t>scores: </a:t>
            </a:r>
            <a:r>
              <a:rPr lang="en-US" dirty="0" smtClean="0">
                <a:latin typeface="Times New Roman" panose="02020603050405020304" pitchFamily="18" charset="0"/>
                <a:cs typeface="Times New Roman" panose="02020603050405020304" pitchFamily="18" charset="0"/>
              </a:rPr>
              <a:t>NCLB, AYP</a:t>
            </a: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Retention policies to improve </a:t>
            </a:r>
            <a:endParaRPr lang="en-US" dirty="0" smtClean="0">
              <a:latin typeface="Times New Roman" panose="02020603050405020304" pitchFamily="18" charset="0"/>
              <a:cs typeface="Times New Roman" panose="02020603050405020304" pitchFamily="18" charset="0"/>
            </a:endParaRPr>
          </a:p>
          <a:p>
            <a:pPr marL="68580" lvl="0" indent="0">
              <a:buNone/>
            </a:pPr>
            <a:r>
              <a:rPr lang="en-US" dirty="0" smtClean="0">
                <a:latin typeface="Times New Roman" panose="02020603050405020304" pitchFamily="18" charset="0"/>
                <a:cs typeface="Times New Roman" panose="02020603050405020304" pitchFamily="18" charset="0"/>
              </a:rPr>
              <a:t>     reading </a:t>
            </a:r>
            <a:r>
              <a:rPr lang="en-US" dirty="0">
                <a:latin typeface="Times New Roman" panose="02020603050405020304" pitchFamily="18" charset="0"/>
                <a:cs typeface="Times New Roman" panose="02020603050405020304" pitchFamily="18" charset="0"/>
              </a:rPr>
              <a:t>ability and </a:t>
            </a:r>
            <a:r>
              <a:rPr lang="en-US" dirty="0" smtClean="0">
                <a:latin typeface="Times New Roman" panose="02020603050405020304" pitchFamily="18" charset="0"/>
                <a:cs typeface="Times New Roman" panose="02020603050405020304" pitchFamily="18" charset="0"/>
              </a:rPr>
              <a:t>scores</a:t>
            </a:r>
          </a:p>
          <a:p>
            <a:pPr lvl="0"/>
            <a:r>
              <a:rPr lang="en-US" dirty="0" smtClean="0">
                <a:latin typeface="Times New Roman" panose="02020603050405020304" pitchFamily="18" charset="0"/>
                <a:cs typeface="Times New Roman" panose="02020603050405020304" pitchFamily="18" charset="0"/>
              </a:rPr>
              <a:t>Programs to retain teachers in high-poverty schools</a:t>
            </a:r>
            <a:endParaRPr lang="en-US" dirty="0">
              <a:latin typeface="Times New Roman" panose="02020603050405020304" pitchFamily="18" charset="0"/>
              <a:cs typeface="Times New Roman" panose="02020603050405020304" pitchFamily="18" charset="0"/>
            </a:endParaRP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286000"/>
            <a:ext cx="2971800"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297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752600"/>
            <a:ext cx="7024744" cy="1143000"/>
          </a:xfrm>
        </p:spPr>
        <p:txBody>
          <a:bodyPr>
            <a:normAutofit fontScale="90000"/>
          </a:bodyPr>
          <a:lstStyle/>
          <a:p>
            <a:r>
              <a:rPr lang="en-US" dirty="0"/>
              <a:t/>
            </a:r>
            <a:br>
              <a:rPr lang="en-US" dirty="0"/>
            </a:br>
            <a:r>
              <a:rPr lang="en-US" dirty="0" smtClean="0">
                <a:latin typeface="Times New Roman" panose="02020603050405020304" pitchFamily="18" charset="0"/>
                <a:cs typeface="Times New Roman" panose="02020603050405020304" pitchFamily="18" charset="0"/>
              </a:rPr>
              <a:t>What schools </a:t>
            </a:r>
            <a:r>
              <a:rPr lang="en-US" dirty="0" smtClean="0">
                <a:latin typeface="Times New Roman" panose="02020603050405020304" pitchFamily="18" charset="0"/>
                <a:cs typeface="Times New Roman" panose="02020603050405020304" pitchFamily="18" charset="0"/>
              </a:rPr>
              <a:t>are </a:t>
            </a:r>
            <a:r>
              <a:rPr lang="en-US" dirty="0" smtClean="0">
                <a:latin typeface="Times New Roman" panose="02020603050405020304" pitchFamily="18" charset="0"/>
                <a:cs typeface="Times New Roman" panose="02020603050405020304" pitchFamily="18" charset="0"/>
              </a:rPr>
              <a:t>not doing about poverty?</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Closing the </a:t>
            </a:r>
            <a:r>
              <a:rPr lang="en-US" dirty="0" smtClean="0">
                <a:latin typeface="Times New Roman" panose="02020603050405020304" pitchFamily="18" charset="0"/>
                <a:cs typeface="Times New Roman" panose="02020603050405020304" pitchFamily="18" charset="0"/>
              </a:rPr>
              <a:t>gaps; opportunities, outcomes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Fully-financing programs.</a:t>
            </a:r>
          </a:p>
          <a:p>
            <a:r>
              <a:rPr lang="en-US" dirty="0" smtClean="0">
                <a:latin typeface="Times New Roman" panose="02020603050405020304" pitchFamily="18" charset="0"/>
                <a:cs typeface="Times New Roman" panose="02020603050405020304" pitchFamily="18" charset="0"/>
              </a:rPr>
              <a:t>Proven that testing will increase outcomes for children in poverty.</a:t>
            </a:r>
          </a:p>
          <a:p>
            <a:r>
              <a:rPr lang="en-US" dirty="0" smtClean="0">
                <a:latin typeface="Times New Roman" panose="02020603050405020304" pitchFamily="18" charset="0"/>
                <a:cs typeface="Times New Roman" panose="02020603050405020304" pitchFamily="18" charset="0"/>
              </a:rPr>
              <a:t>Retaining high quality teachers in urban </a:t>
            </a:r>
            <a:r>
              <a:rPr lang="en-US" dirty="0" smtClean="0">
                <a:latin typeface="Times New Roman" panose="02020603050405020304" pitchFamily="18" charset="0"/>
                <a:cs typeface="Times New Roman" panose="02020603050405020304" pitchFamily="18" charset="0"/>
              </a:rPr>
              <a:t>schools.</a:t>
            </a:r>
          </a:p>
          <a:p>
            <a:r>
              <a:rPr lang="en-US" dirty="0" smtClean="0">
                <a:latin typeface="Times New Roman" panose="02020603050405020304" pitchFamily="18" charset="0"/>
                <a:cs typeface="Times New Roman" panose="02020603050405020304" pitchFamily="18" charset="0"/>
              </a:rPr>
              <a:t>Providing additional funding for students with disabilities in poverty.</a:t>
            </a:r>
            <a:endParaRPr lang="en-US"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76836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6375" y="1571625"/>
            <a:ext cx="6191250" cy="3714750"/>
          </a:xfrm>
          <a:prstGeom prst="rect">
            <a:avLst/>
          </a:prstGeom>
        </p:spPr>
      </p:pic>
    </p:spTree>
    <p:extLst>
      <p:ext uri="{BB962C8B-B14F-4D97-AF65-F5344CB8AC3E}">
        <p14:creationId xmlns:p14="http://schemas.microsoft.com/office/powerpoint/2010/main" val="4170923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981200"/>
            <a:ext cx="7024744" cy="1143000"/>
          </a:xfrm>
        </p:spPr>
        <p:txBody>
          <a:bodyPr>
            <a:noAutofit/>
          </a:bodyPr>
          <a:lstStyle/>
          <a:p>
            <a:r>
              <a:rPr lang="en-US" sz="3600" dirty="0" smtClean="0">
                <a:latin typeface="Times New Roman" panose="02020603050405020304" pitchFamily="18" charset="0"/>
                <a:cs typeface="Times New Roman" panose="02020603050405020304" pitchFamily="18" charset="0"/>
              </a:rPr>
              <a:t>What </a:t>
            </a:r>
            <a:r>
              <a:rPr lang="en-US" sz="3600" dirty="0">
                <a:latin typeface="Times New Roman" panose="02020603050405020304" pitchFamily="18" charset="0"/>
                <a:cs typeface="Times New Roman" panose="02020603050405020304" pitchFamily="18" charset="0"/>
              </a:rPr>
              <a:t>can be done for students with disabilities who are also living in poverty?</a:t>
            </a:r>
            <a:r>
              <a:rPr lang="en-US" sz="3600" dirty="0"/>
              <a:t/>
            </a:r>
            <a:br>
              <a:rPr lang="en-US" sz="3600" dirty="0"/>
            </a:br>
            <a:endParaRPr lang="en-US" sz="3600" dirty="0"/>
          </a:p>
        </p:txBody>
      </p:sp>
      <p:sp>
        <p:nvSpPr>
          <p:cNvPr id="3" name="Content Placeholder 2"/>
          <p:cNvSpPr>
            <a:spLocks noGrp="1"/>
          </p:cNvSpPr>
          <p:nvPr>
            <p:ph idx="1"/>
          </p:nvPr>
        </p:nvSpPr>
        <p:spPr>
          <a:xfrm>
            <a:off x="990600" y="2743200"/>
            <a:ext cx="6777317" cy="3508977"/>
          </a:xfrm>
        </p:spPr>
        <p:txBody>
          <a:bodyPr>
            <a:normAutofit/>
          </a:bodyPr>
          <a:lstStyle/>
          <a:p>
            <a:r>
              <a:rPr lang="en-US" sz="2000" dirty="0" smtClean="0">
                <a:latin typeface="Times New Roman" panose="02020603050405020304" pitchFamily="18" charset="0"/>
                <a:cs typeface="Times New Roman" panose="02020603050405020304" pitchFamily="18" charset="0"/>
              </a:rPr>
              <a:t>Understand that stressors are an aspect of poverty</a:t>
            </a:r>
          </a:p>
          <a:p>
            <a:pPr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Familial focus back on student and education</a:t>
            </a:r>
          </a:p>
          <a:p>
            <a:r>
              <a:rPr lang="en-US" sz="2000" dirty="0" smtClean="0">
                <a:latin typeface="Times New Roman" panose="02020603050405020304" pitchFamily="18" charset="0"/>
                <a:cs typeface="Times New Roman" panose="02020603050405020304" pitchFamily="18" charset="0"/>
              </a:rPr>
              <a:t>Agencies may need to interact at a higher rate and an earlier age</a:t>
            </a:r>
          </a:p>
          <a:p>
            <a:pPr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Head Start, Pediatric Programs, Community Agencies</a:t>
            </a:r>
          </a:p>
          <a:p>
            <a:pPr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Educate parents who may lack the knowledge of resources</a:t>
            </a:r>
          </a:p>
        </p:txBody>
      </p:sp>
    </p:spTree>
    <p:extLst>
      <p:ext uri="{BB962C8B-B14F-4D97-AF65-F5344CB8AC3E}">
        <p14:creationId xmlns:p14="http://schemas.microsoft.com/office/powerpoint/2010/main" val="367194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229600" cy="5592763"/>
          </a:xfrm>
        </p:spPr>
        <p:txBody>
          <a:bodyPr>
            <a:normAutofit lnSpcReduction="10000"/>
          </a:bodyPr>
          <a:lstStyle/>
          <a:p>
            <a:r>
              <a:rPr lang="en-US" sz="1900" dirty="0" smtClean="0">
                <a:latin typeface="Times New Roman" panose="02020603050405020304" pitchFamily="18" charset="0"/>
                <a:cs typeface="Times New Roman" panose="02020603050405020304" pitchFamily="18" charset="0"/>
              </a:rPr>
              <a:t>Teachers need to be proactive</a:t>
            </a:r>
          </a:p>
          <a:p>
            <a:pPr lvl="1">
              <a:buFont typeface="Courier New" panose="02070309020205020404" pitchFamily="49" charset="0"/>
              <a:buChar char="o"/>
            </a:pPr>
            <a:r>
              <a:rPr lang="en-US" sz="1900" dirty="0" smtClean="0">
                <a:latin typeface="Times New Roman" panose="02020603050405020304" pitchFamily="18" charset="0"/>
                <a:cs typeface="Times New Roman" panose="02020603050405020304" pitchFamily="18" charset="0"/>
              </a:rPr>
              <a:t>Advisement on early intervention services</a:t>
            </a:r>
          </a:p>
          <a:p>
            <a:pPr lvl="1">
              <a:buFont typeface="Courier New" panose="02070309020205020404" pitchFamily="49" charset="0"/>
              <a:buChar char="o"/>
            </a:pPr>
            <a:r>
              <a:rPr lang="en-US" sz="1900" dirty="0" smtClean="0">
                <a:latin typeface="Times New Roman" panose="02020603050405020304" pitchFamily="18" charset="0"/>
                <a:cs typeface="Times New Roman" panose="02020603050405020304" pitchFamily="18" charset="0"/>
              </a:rPr>
              <a:t>Advocate for testing</a:t>
            </a:r>
          </a:p>
          <a:p>
            <a:pPr lvl="2">
              <a:buFont typeface="Courier New" panose="02070309020205020404" pitchFamily="49" charset="0"/>
              <a:buChar char="o"/>
            </a:pPr>
            <a:r>
              <a:rPr lang="en-US" sz="1900" dirty="0" smtClean="0">
                <a:latin typeface="Times New Roman" panose="02020603050405020304" pitchFamily="18" charset="0"/>
                <a:cs typeface="Times New Roman" panose="02020603050405020304" pitchFamily="18" charset="0"/>
              </a:rPr>
              <a:t>“They will come around,” no longer works</a:t>
            </a:r>
          </a:p>
          <a:p>
            <a:pPr lvl="1">
              <a:buFont typeface="Courier New" panose="02070309020205020404" pitchFamily="49" charset="0"/>
              <a:buChar char="o"/>
            </a:pPr>
            <a:r>
              <a:rPr lang="en-US" sz="1900" dirty="0" smtClean="0">
                <a:latin typeface="Times New Roman" panose="02020603050405020304" pitchFamily="18" charset="0"/>
                <a:cs typeface="Times New Roman" panose="02020603050405020304" pitchFamily="18" charset="0"/>
              </a:rPr>
              <a:t>Be cognizant of bias</a:t>
            </a:r>
          </a:p>
          <a:p>
            <a:r>
              <a:rPr lang="en-US" sz="1900" dirty="0" smtClean="0">
                <a:latin typeface="Times New Roman" panose="02020603050405020304" pitchFamily="18" charset="0"/>
                <a:cs typeface="Times New Roman" panose="02020603050405020304" pitchFamily="18" charset="0"/>
              </a:rPr>
              <a:t>Increase quality community programs</a:t>
            </a:r>
          </a:p>
          <a:p>
            <a:pPr lvl="1">
              <a:buFont typeface="Courier New" panose="02070309020205020404" pitchFamily="49" charset="0"/>
              <a:buChar char="o"/>
            </a:pPr>
            <a:r>
              <a:rPr lang="en-US" sz="1900" dirty="0" smtClean="0">
                <a:latin typeface="Times New Roman" panose="02020603050405020304" pitchFamily="18" charset="0"/>
                <a:cs typeface="Times New Roman" panose="02020603050405020304" pitchFamily="18" charset="0"/>
              </a:rPr>
              <a:t>Affordable childcare</a:t>
            </a:r>
          </a:p>
          <a:p>
            <a:pPr lvl="1">
              <a:buFont typeface="Courier New" panose="02070309020205020404" pitchFamily="49" charset="0"/>
              <a:buChar char="o"/>
            </a:pPr>
            <a:r>
              <a:rPr lang="en-US" sz="1900" dirty="0" smtClean="0">
                <a:latin typeface="Times New Roman" panose="02020603050405020304" pitchFamily="18" charset="0"/>
                <a:cs typeface="Times New Roman" panose="02020603050405020304" pitchFamily="18" charset="0"/>
              </a:rPr>
              <a:t>Access to educational settings not affiliated with school (libraries, museums, etc.)</a:t>
            </a:r>
          </a:p>
          <a:p>
            <a:pPr lvl="1">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With high levels of poverty, there needs to be a supportive interaction between the schools, families, and community entities.</a:t>
            </a:r>
          </a:p>
          <a:p>
            <a:pPr lvl="1">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Teachers need to be educated based on the needs of the community they serve</a:t>
            </a:r>
          </a:p>
          <a:p>
            <a:pPr lvl="1">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Families need to be educated on the types of services and supports that exist for those with disabilities</a:t>
            </a:r>
          </a:p>
          <a:p>
            <a:pPr lvl="1">
              <a:buFont typeface="Courier New" panose="02070309020205020404" pitchFamily="49" charset="0"/>
              <a:buChar char="o"/>
            </a:pPr>
            <a:r>
              <a:rPr lang="en-US" sz="1900" dirty="0">
                <a:latin typeface="Times New Roman" panose="02020603050405020304" pitchFamily="18" charset="0"/>
                <a:cs typeface="Times New Roman" panose="02020603050405020304" pitchFamily="18" charset="0"/>
              </a:rPr>
              <a:t>Communities need to provide training and free/discounted services to supplement and support the schools and families</a:t>
            </a:r>
          </a:p>
          <a:p>
            <a:pPr lvl="1"/>
            <a:endParaRPr lang="en-US"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066800"/>
            <a:ext cx="2620963" cy="17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139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024744" cy="1143000"/>
          </a:xfrm>
        </p:spPr>
        <p:txBody>
          <a:bodyPr/>
          <a:lstStyle/>
          <a:p>
            <a:r>
              <a:rPr lang="en-US" dirty="0" smtClean="0">
                <a:latin typeface="Times New Roman" panose="02020603050405020304" pitchFamily="18" charset="0"/>
                <a:cs typeface="Times New Roman" panose="02020603050405020304" pitchFamily="18" charset="0"/>
              </a:rPr>
              <a:t>Poverty Studies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4400" y="1676400"/>
            <a:ext cx="6906409" cy="4156229"/>
          </a:xfrm>
        </p:spPr>
        <p:txBody>
          <a:bodyPr>
            <a:normAutofit fontScale="92500" lnSpcReduction="20000"/>
          </a:bodyPr>
          <a:lstStyle/>
          <a:p>
            <a:pPr>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“NYC’s special education reorganization had two major goals: to get special </a:t>
            </a:r>
            <a:r>
              <a:rPr lang="en-US" sz="1800" dirty="0" err="1" smtClean="0">
                <a:latin typeface="Times New Roman" panose="02020603050405020304" pitchFamily="18" charset="0"/>
                <a:cs typeface="Times New Roman" panose="02020603050405020304" pitchFamily="18" charset="0"/>
              </a:rPr>
              <a:t>ed</a:t>
            </a:r>
            <a:r>
              <a:rPr lang="en-US" sz="1800" dirty="0" smtClean="0">
                <a:latin typeface="Times New Roman" panose="02020603050405020304" pitchFamily="18" charset="0"/>
                <a:cs typeface="Times New Roman" panose="02020603050405020304" pitchFamily="18" charset="0"/>
              </a:rPr>
              <a:t> teachers back in classrooms and to thoroughly train them in research based interventions”  (</a:t>
            </a:r>
            <a:r>
              <a:rPr lang="en-US" sz="1800" dirty="0" err="1" smtClean="0">
                <a:latin typeface="Times New Roman" panose="02020603050405020304" pitchFamily="18" charset="0"/>
                <a:cs typeface="Times New Roman" panose="02020603050405020304" pitchFamily="18" charset="0"/>
              </a:rPr>
              <a:t>Sausner</a:t>
            </a:r>
            <a:r>
              <a:rPr lang="en-US" sz="1800" dirty="0" smtClean="0">
                <a:latin typeface="Times New Roman" panose="02020603050405020304" pitchFamily="18" charset="0"/>
                <a:cs typeface="Times New Roman" panose="02020603050405020304" pitchFamily="18" charset="0"/>
              </a:rPr>
              <a:t>, 2004, p. 58).</a:t>
            </a:r>
          </a:p>
          <a:p>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 For although income and skin pigment don’t directly cause low achievement, the characteristics that in general define social-class differences inevitably influence learning”  (Rothstein, 2004, p. 40).</a:t>
            </a:r>
          </a:p>
          <a:p>
            <a:pPr marL="68580" indent="0">
              <a:buNone/>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“In sum, the relationships among race or ethnicity, poverty, and the disproportionate placement of minority students in special education are highly complex, and their directionality often defies expectation”  (</a:t>
            </a:r>
            <a:r>
              <a:rPr lang="en-US" sz="1800" dirty="0" err="1" smtClean="0">
                <a:latin typeface="Times New Roman" panose="02020603050405020304" pitchFamily="18" charset="0"/>
                <a:cs typeface="Times New Roman" panose="02020603050405020304" pitchFamily="18" charset="0"/>
              </a:rPr>
              <a:t>Skiba</a:t>
            </a:r>
            <a:r>
              <a:rPr lang="en-US" sz="1800" dirty="0" smtClean="0">
                <a:latin typeface="Times New Roman" panose="02020603050405020304" pitchFamily="18" charset="0"/>
                <a:cs typeface="Times New Roman" panose="02020603050405020304" pitchFamily="18" charset="0"/>
              </a:rPr>
              <a:t> et al., 2005, p.139</a:t>
            </a:r>
            <a:r>
              <a:rPr lang="en-US" sz="1800" dirty="0" smtClean="0">
                <a:latin typeface="Times New Roman" panose="02020603050405020304" pitchFamily="18" charset="0"/>
                <a:cs typeface="Times New Roman" panose="02020603050405020304" pitchFamily="18" charset="0"/>
              </a:rPr>
              <a:t>).</a:t>
            </a:r>
          </a:p>
          <a:p>
            <a:pPr>
              <a:buFont typeface="Courier New" panose="02070309020205020404" pitchFamily="49" charset="0"/>
              <a:buChar char="o"/>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What is the context of income?  </a:t>
            </a:r>
          </a:p>
          <a:p>
            <a:pPr>
              <a:buFont typeface="Courier New" panose="02070309020205020404" pitchFamily="49" charset="0"/>
              <a:buChar char="o"/>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Areas for future study…</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1734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6110344" cy="367145"/>
          </a:xfrm>
        </p:spPr>
        <p:txBody>
          <a:bodyPr>
            <a:normAutofit/>
          </a:bodyPr>
          <a:lstStyle/>
          <a:p>
            <a:pPr algn="ctr"/>
            <a:r>
              <a:rPr lang="en-US" sz="1600" dirty="0" smtClean="0">
                <a:latin typeface="Times New Roman" panose="02020603050405020304" pitchFamily="18" charset="0"/>
                <a:cs typeface="Times New Roman" panose="02020603050405020304" pitchFamily="18" charset="0"/>
              </a:rPr>
              <a:t>Resources</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3400" y="762000"/>
            <a:ext cx="8077200" cy="5715000"/>
          </a:xfrm>
        </p:spPr>
        <p:txBody>
          <a:bodyPr>
            <a:noAutofit/>
          </a:bodyPr>
          <a:lstStyle/>
          <a:p>
            <a:pPr marL="68580" indent="0">
              <a:buNone/>
            </a:pPr>
            <a:r>
              <a:rPr lang="en-US" sz="900" dirty="0">
                <a:latin typeface="Times New Roman"/>
                <a:cs typeface="Times New Roman"/>
              </a:rPr>
              <a:t> </a:t>
            </a:r>
          </a:p>
          <a:p>
            <a:pPr marL="68580" indent="0">
              <a:buNone/>
            </a:pPr>
            <a:r>
              <a:rPr lang="en-US" sz="900" dirty="0" err="1">
                <a:latin typeface="Times New Roman"/>
                <a:cs typeface="Times New Roman"/>
              </a:rPr>
              <a:t>Almy</a:t>
            </a:r>
            <a:r>
              <a:rPr lang="en-US" sz="900" dirty="0">
                <a:latin typeface="Times New Roman"/>
                <a:cs typeface="Times New Roman"/>
              </a:rPr>
              <a:t>, S., &amp; </a:t>
            </a:r>
            <a:r>
              <a:rPr lang="en-US" sz="900" dirty="0" err="1">
                <a:latin typeface="Times New Roman"/>
                <a:cs typeface="Times New Roman"/>
              </a:rPr>
              <a:t>Theokas</a:t>
            </a:r>
            <a:r>
              <a:rPr lang="en-US" sz="900" dirty="0">
                <a:latin typeface="Times New Roman"/>
                <a:cs typeface="Times New Roman"/>
              </a:rPr>
              <a:t>, C. (2010). Not Prepared for Class: High-Poverty Schools Continue to Have Fewer In-Field Teachers. </a:t>
            </a:r>
            <a:r>
              <a:rPr lang="en-US" sz="900" i="1" dirty="0">
                <a:latin typeface="Times New Roman"/>
                <a:cs typeface="Times New Roman"/>
              </a:rPr>
              <a:t>Education Trust</a:t>
            </a:r>
            <a:r>
              <a:rPr lang="en-US" sz="900" dirty="0">
                <a:latin typeface="Times New Roman"/>
                <a:cs typeface="Times New Roman"/>
              </a:rPr>
              <a:t>.</a:t>
            </a:r>
          </a:p>
          <a:p>
            <a:pPr marL="68580" indent="0">
              <a:buNone/>
            </a:pPr>
            <a:r>
              <a:rPr lang="en-US" sz="900" dirty="0">
                <a:latin typeface="Times New Roman"/>
                <a:cs typeface="Times New Roman"/>
              </a:rPr>
              <a:t> </a:t>
            </a:r>
            <a:r>
              <a:rPr lang="en-US" sz="900" dirty="0" smtClean="0">
                <a:latin typeface="Times New Roman"/>
                <a:cs typeface="Times New Roman"/>
              </a:rPr>
              <a:t>Bornstein</a:t>
            </a:r>
            <a:r>
              <a:rPr lang="en-US" sz="900" dirty="0">
                <a:latin typeface="Times New Roman"/>
                <a:cs typeface="Times New Roman"/>
              </a:rPr>
              <a:t>, M. H. (1995). Parenting infants. </a:t>
            </a:r>
            <a:r>
              <a:rPr lang="en-US" sz="900" i="1" dirty="0">
                <a:latin typeface="Times New Roman"/>
                <a:cs typeface="Times New Roman"/>
              </a:rPr>
              <a:t>Handbook of parenting</a:t>
            </a:r>
            <a:r>
              <a:rPr lang="en-US" sz="900" dirty="0">
                <a:latin typeface="Times New Roman"/>
                <a:cs typeface="Times New Roman"/>
              </a:rPr>
              <a:t>, </a:t>
            </a:r>
            <a:r>
              <a:rPr lang="en-US" sz="900" i="1" dirty="0">
                <a:latin typeface="Times New Roman"/>
                <a:cs typeface="Times New Roman"/>
              </a:rPr>
              <a:t>1</a:t>
            </a:r>
            <a:r>
              <a:rPr lang="en-US" sz="900" dirty="0">
                <a:latin typeface="Times New Roman"/>
                <a:cs typeface="Times New Roman"/>
              </a:rPr>
              <a:t>, 3-43.</a:t>
            </a:r>
          </a:p>
          <a:p>
            <a:pPr marL="68580" indent="0">
              <a:buNone/>
            </a:pPr>
            <a:r>
              <a:rPr lang="en-US" sz="900" dirty="0">
                <a:latin typeface="Times New Roman"/>
                <a:cs typeface="Times New Roman"/>
              </a:rPr>
              <a:t> </a:t>
            </a:r>
            <a:r>
              <a:rPr lang="en-US" sz="900" dirty="0" smtClean="0">
                <a:latin typeface="Times New Roman"/>
                <a:cs typeface="Times New Roman"/>
              </a:rPr>
              <a:t>Bradley</a:t>
            </a:r>
            <a:r>
              <a:rPr lang="en-US" sz="900" dirty="0">
                <a:latin typeface="Times New Roman"/>
                <a:cs typeface="Times New Roman"/>
              </a:rPr>
              <a:t>, R. H., &amp; </a:t>
            </a:r>
            <a:r>
              <a:rPr lang="en-US" sz="900" dirty="0" err="1">
                <a:latin typeface="Times New Roman"/>
                <a:cs typeface="Times New Roman"/>
              </a:rPr>
              <a:t>Corwyn</a:t>
            </a:r>
            <a:r>
              <a:rPr lang="en-US" sz="900" dirty="0">
                <a:latin typeface="Times New Roman"/>
                <a:cs typeface="Times New Roman"/>
              </a:rPr>
              <a:t>, R. F. (2002). Socioeconomic status and child development. </a:t>
            </a:r>
            <a:r>
              <a:rPr lang="en-US" sz="900" i="1" dirty="0">
                <a:latin typeface="Times New Roman"/>
                <a:cs typeface="Times New Roman"/>
              </a:rPr>
              <a:t>Annual review of psychology</a:t>
            </a:r>
            <a:r>
              <a:rPr lang="en-US" sz="900" dirty="0">
                <a:latin typeface="Times New Roman"/>
                <a:cs typeface="Times New Roman"/>
              </a:rPr>
              <a:t>, </a:t>
            </a:r>
            <a:r>
              <a:rPr lang="en-US" sz="900" i="1" dirty="0">
                <a:latin typeface="Times New Roman"/>
                <a:cs typeface="Times New Roman"/>
              </a:rPr>
              <a:t>53</a:t>
            </a:r>
            <a:r>
              <a:rPr lang="en-US" sz="900" dirty="0">
                <a:latin typeface="Times New Roman"/>
                <a:cs typeface="Times New Roman"/>
              </a:rPr>
              <a:t>(1), 371-399.</a:t>
            </a:r>
          </a:p>
          <a:p>
            <a:pPr marL="68580" indent="0">
              <a:buNone/>
            </a:pPr>
            <a:r>
              <a:rPr lang="en-US" sz="900" dirty="0">
                <a:latin typeface="Times New Roman"/>
                <a:cs typeface="Times New Roman"/>
              </a:rPr>
              <a:t> </a:t>
            </a:r>
            <a:r>
              <a:rPr lang="en-US" sz="900" dirty="0" smtClean="0">
                <a:latin typeface="Times New Roman"/>
                <a:cs typeface="Times New Roman"/>
              </a:rPr>
              <a:t>Brooks</a:t>
            </a:r>
            <a:r>
              <a:rPr lang="en-US" sz="900" dirty="0">
                <a:latin typeface="Times New Roman"/>
                <a:cs typeface="Times New Roman"/>
              </a:rPr>
              <a:t>-Gunn, J., &amp; Duncan, G. J. (1997). The effects of poverty on children. </a:t>
            </a:r>
            <a:r>
              <a:rPr lang="en-US" sz="900" i="1" dirty="0">
                <a:latin typeface="Times New Roman"/>
                <a:cs typeface="Times New Roman"/>
              </a:rPr>
              <a:t>The future of children</a:t>
            </a:r>
            <a:r>
              <a:rPr lang="en-US" sz="900" dirty="0">
                <a:latin typeface="Times New Roman"/>
                <a:cs typeface="Times New Roman"/>
              </a:rPr>
              <a:t>, 55-71.</a:t>
            </a:r>
          </a:p>
          <a:p>
            <a:pPr marL="68580" indent="0">
              <a:buNone/>
            </a:pPr>
            <a:r>
              <a:rPr lang="en-US" sz="900" dirty="0">
                <a:latin typeface="Times New Roman"/>
                <a:cs typeface="Times New Roman"/>
              </a:rPr>
              <a:t> </a:t>
            </a:r>
            <a:r>
              <a:rPr lang="en-US" sz="900" dirty="0" smtClean="0">
                <a:latin typeface="Times New Roman"/>
                <a:cs typeface="Times New Roman"/>
              </a:rPr>
              <a:t>Child </a:t>
            </a:r>
            <a:r>
              <a:rPr lang="en-US" sz="900" dirty="0">
                <a:latin typeface="Times New Roman"/>
                <a:cs typeface="Times New Roman"/>
              </a:rPr>
              <a:t>Trends. (2014). </a:t>
            </a:r>
            <a:r>
              <a:rPr lang="en-US" sz="900" u="sng" dirty="0">
                <a:latin typeface="Times New Roman"/>
                <a:cs typeface="Times New Roman"/>
                <a:hlinkClick r:id="rId3"/>
              </a:rPr>
              <a:t>http://www.childtrends.org/databank/</a:t>
            </a:r>
            <a:endParaRPr lang="en-US" sz="900" dirty="0">
              <a:latin typeface="Times New Roman"/>
              <a:cs typeface="Times New Roman"/>
            </a:endParaRPr>
          </a:p>
          <a:p>
            <a:pPr marL="68580" indent="0">
              <a:buNone/>
            </a:pPr>
            <a:r>
              <a:rPr lang="en-US" sz="900" dirty="0">
                <a:latin typeface="Times New Roman"/>
                <a:cs typeface="Times New Roman"/>
              </a:rPr>
              <a:t> </a:t>
            </a:r>
            <a:r>
              <a:rPr lang="en-US" sz="900" dirty="0" smtClean="0">
                <a:latin typeface="Times New Roman"/>
                <a:cs typeface="Times New Roman"/>
              </a:rPr>
              <a:t>Children’s </a:t>
            </a:r>
            <a:r>
              <a:rPr lang="en-US" sz="900" dirty="0">
                <a:latin typeface="Times New Roman"/>
                <a:cs typeface="Times New Roman"/>
              </a:rPr>
              <a:t>Defense Fund. (2000). Retrieved from </a:t>
            </a:r>
            <a:r>
              <a:rPr lang="en-US" sz="900" u="sng" dirty="0">
                <a:latin typeface="Times New Roman"/>
                <a:cs typeface="Times New Roman"/>
                <a:hlinkClick r:id="rId4"/>
              </a:rPr>
              <a:t>http://www.childrensdefense.org</a:t>
            </a:r>
            <a:endParaRPr lang="en-US" sz="900" dirty="0">
              <a:latin typeface="Times New Roman"/>
              <a:cs typeface="Times New Roman"/>
            </a:endParaRPr>
          </a:p>
          <a:p>
            <a:pPr marL="68580" indent="0">
              <a:buNone/>
            </a:pPr>
            <a:r>
              <a:rPr lang="en-US" sz="900" dirty="0">
                <a:latin typeface="Times New Roman"/>
                <a:cs typeface="Times New Roman"/>
              </a:rPr>
              <a:t> </a:t>
            </a:r>
            <a:r>
              <a:rPr lang="en-US" sz="900" dirty="0" smtClean="0">
                <a:latin typeface="Times New Roman"/>
                <a:cs typeface="Times New Roman"/>
              </a:rPr>
              <a:t>Conger</a:t>
            </a:r>
            <a:r>
              <a:rPr lang="en-US" sz="900" dirty="0">
                <a:latin typeface="Times New Roman"/>
                <a:cs typeface="Times New Roman"/>
              </a:rPr>
              <a:t>, R. D., Conger, K. J., &amp; Elder, G. H. (1997). Family economic hardship and adolescent adjustment: Mediating and moderating processes. </a:t>
            </a:r>
            <a:r>
              <a:rPr lang="en-US" sz="900" i="1" dirty="0">
                <a:latin typeface="Times New Roman"/>
                <a:cs typeface="Times New Roman"/>
              </a:rPr>
              <a:t>Consequences of growing up poor</a:t>
            </a:r>
            <a:r>
              <a:rPr lang="en-US" sz="900" dirty="0">
                <a:latin typeface="Times New Roman"/>
                <a:cs typeface="Times New Roman"/>
              </a:rPr>
              <a:t>, </a:t>
            </a:r>
            <a:r>
              <a:rPr lang="en-US" sz="900" i="1" dirty="0">
                <a:latin typeface="Times New Roman"/>
                <a:cs typeface="Times New Roman"/>
              </a:rPr>
              <a:t>34</a:t>
            </a:r>
            <a:r>
              <a:rPr lang="en-US" sz="900" dirty="0">
                <a:latin typeface="Times New Roman"/>
                <a:cs typeface="Times New Roman"/>
              </a:rPr>
              <a:t>.</a:t>
            </a:r>
          </a:p>
          <a:p>
            <a:pPr marL="68580" indent="0">
              <a:buNone/>
            </a:pPr>
            <a:r>
              <a:rPr lang="en-US" sz="900" dirty="0">
                <a:latin typeface="Times New Roman"/>
                <a:cs typeface="Times New Roman"/>
              </a:rPr>
              <a:t> </a:t>
            </a:r>
            <a:r>
              <a:rPr lang="en-US" sz="900" dirty="0" err="1" smtClean="0">
                <a:latin typeface="Times New Roman"/>
                <a:cs typeface="Times New Roman"/>
              </a:rPr>
              <a:t>Dosomehting</a:t>
            </a:r>
            <a:r>
              <a:rPr lang="en-US" sz="900" dirty="0">
                <a:latin typeface="Times New Roman"/>
                <a:cs typeface="Times New Roman"/>
              </a:rPr>
              <a:t>. (2014). </a:t>
            </a:r>
            <a:r>
              <a:rPr lang="en-US" sz="900" u="sng" dirty="0">
                <a:latin typeface="Times New Roman"/>
                <a:cs typeface="Times New Roman"/>
                <a:hlinkClick r:id="rId5"/>
              </a:rPr>
              <a:t>https://www.dosomething.org</a:t>
            </a:r>
            <a:endParaRPr lang="en-US" sz="900" dirty="0">
              <a:latin typeface="Times New Roman"/>
              <a:cs typeface="Times New Roman"/>
            </a:endParaRPr>
          </a:p>
          <a:p>
            <a:pPr marL="68580" indent="0">
              <a:buNone/>
            </a:pPr>
            <a:r>
              <a:rPr lang="en-US" sz="900" dirty="0">
                <a:latin typeface="Times New Roman"/>
                <a:cs typeface="Times New Roman"/>
              </a:rPr>
              <a:t> </a:t>
            </a:r>
            <a:r>
              <a:rPr lang="en-US" sz="900" dirty="0" smtClean="0">
                <a:latin typeface="Times New Roman"/>
                <a:cs typeface="Times New Roman"/>
              </a:rPr>
              <a:t>Freeman</a:t>
            </a:r>
            <a:r>
              <a:rPr lang="en-US" sz="900" dirty="0">
                <a:latin typeface="Times New Roman"/>
                <a:cs typeface="Times New Roman"/>
              </a:rPr>
              <a:t>, R. B. (2010). It's </a:t>
            </a:r>
            <a:r>
              <a:rPr lang="en-US" sz="900" dirty="0" err="1">
                <a:latin typeface="Times New Roman"/>
                <a:cs typeface="Times New Roman"/>
              </a:rPr>
              <a:t>financialization</a:t>
            </a:r>
            <a:r>
              <a:rPr lang="en-US" sz="900" dirty="0">
                <a:latin typeface="Times New Roman"/>
                <a:cs typeface="Times New Roman"/>
              </a:rPr>
              <a:t>!. </a:t>
            </a:r>
            <a:r>
              <a:rPr lang="en-US" sz="900" i="1" dirty="0">
                <a:latin typeface="Times New Roman"/>
                <a:cs typeface="Times New Roman"/>
              </a:rPr>
              <a:t>International </a:t>
            </a:r>
            <a:r>
              <a:rPr lang="en-US" sz="900" i="1" dirty="0" err="1">
                <a:latin typeface="Times New Roman"/>
                <a:cs typeface="Times New Roman"/>
              </a:rPr>
              <a:t>Labour</a:t>
            </a:r>
            <a:r>
              <a:rPr lang="en-US" sz="900" i="1" dirty="0">
                <a:latin typeface="Times New Roman"/>
                <a:cs typeface="Times New Roman"/>
              </a:rPr>
              <a:t> Review</a:t>
            </a:r>
            <a:r>
              <a:rPr lang="en-US" sz="900" dirty="0">
                <a:latin typeface="Times New Roman"/>
                <a:cs typeface="Times New Roman"/>
              </a:rPr>
              <a:t>, </a:t>
            </a:r>
            <a:r>
              <a:rPr lang="en-US" sz="900" i="1" dirty="0">
                <a:latin typeface="Times New Roman"/>
                <a:cs typeface="Times New Roman"/>
              </a:rPr>
              <a:t>149</a:t>
            </a:r>
            <a:r>
              <a:rPr lang="en-US" sz="900" dirty="0">
                <a:latin typeface="Times New Roman"/>
                <a:cs typeface="Times New Roman"/>
              </a:rPr>
              <a:t>(2), 163-183.</a:t>
            </a:r>
          </a:p>
          <a:p>
            <a:pPr marL="68580" indent="0">
              <a:buNone/>
            </a:pPr>
            <a:r>
              <a:rPr lang="en-US" sz="900" dirty="0">
                <a:latin typeface="Times New Roman"/>
                <a:cs typeface="Times New Roman"/>
              </a:rPr>
              <a:t> </a:t>
            </a:r>
            <a:r>
              <a:rPr lang="en-US" sz="900" dirty="0" err="1" smtClean="0">
                <a:latin typeface="Times New Roman"/>
                <a:cs typeface="Times New Roman"/>
              </a:rPr>
              <a:t>Haveman</a:t>
            </a:r>
            <a:r>
              <a:rPr lang="en-US" sz="900" dirty="0">
                <a:latin typeface="Times New Roman"/>
                <a:cs typeface="Times New Roman"/>
              </a:rPr>
              <a:t>, R., &amp; Wolfe, B. (1995). A Review of Methods and Findings. </a:t>
            </a:r>
            <a:r>
              <a:rPr lang="en-US" sz="900" i="1" dirty="0">
                <a:latin typeface="Times New Roman"/>
                <a:cs typeface="Times New Roman"/>
              </a:rPr>
              <a:t>Journal of economic literature</a:t>
            </a:r>
            <a:r>
              <a:rPr lang="en-US" sz="900" dirty="0">
                <a:latin typeface="Times New Roman"/>
                <a:cs typeface="Times New Roman"/>
              </a:rPr>
              <a:t>, </a:t>
            </a:r>
            <a:r>
              <a:rPr lang="en-US" sz="900" i="1" dirty="0">
                <a:latin typeface="Times New Roman"/>
                <a:cs typeface="Times New Roman"/>
              </a:rPr>
              <a:t>33</a:t>
            </a:r>
            <a:r>
              <a:rPr lang="en-US" sz="900" dirty="0">
                <a:latin typeface="Times New Roman"/>
                <a:cs typeface="Times New Roman"/>
              </a:rPr>
              <a:t>(4), 1829-1878.</a:t>
            </a:r>
          </a:p>
          <a:p>
            <a:pPr marL="68580" indent="0">
              <a:buNone/>
            </a:pPr>
            <a:r>
              <a:rPr lang="en-US" sz="900" dirty="0">
                <a:latin typeface="Times New Roman"/>
                <a:cs typeface="Times New Roman"/>
              </a:rPr>
              <a:t> </a:t>
            </a:r>
            <a:r>
              <a:rPr lang="en-US" sz="900" dirty="0" smtClean="0">
                <a:latin typeface="Times New Roman"/>
                <a:cs typeface="Times New Roman"/>
              </a:rPr>
              <a:t>Hawley</a:t>
            </a:r>
            <a:r>
              <a:rPr lang="en-US" sz="900" dirty="0">
                <a:latin typeface="Times New Roman"/>
                <a:cs typeface="Times New Roman"/>
              </a:rPr>
              <a:t>, T. L., &amp; Disney, E. R. (1992). </a:t>
            </a:r>
            <a:r>
              <a:rPr lang="en-US" sz="900" i="1" dirty="0">
                <a:latin typeface="Times New Roman"/>
                <a:cs typeface="Times New Roman"/>
              </a:rPr>
              <a:t>Crack's children: The consequences of maternal cocaine abuse</a:t>
            </a:r>
            <a:r>
              <a:rPr lang="en-US" sz="900" dirty="0">
                <a:latin typeface="Times New Roman"/>
                <a:cs typeface="Times New Roman"/>
              </a:rPr>
              <a:t>. Society for Research in Child Development.</a:t>
            </a:r>
          </a:p>
          <a:p>
            <a:pPr marL="68580" indent="0">
              <a:buNone/>
            </a:pPr>
            <a:r>
              <a:rPr lang="en-US" sz="900" dirty="0">
                <a:latin typeface="Times New Roman"/>
                <a:cs typeface="Times New Roman"/>
              </a:rPr>
              <a:t> </a:t>
            </a:r>
            <a:r>
              <a:rPr lang="en-US" sz="900" dirty="0" err="1" smtClean="0">
                <a:latin typeface="Times New Roman"/>
                <a:cs typeface="Times New Roman"/>
              </a:rPr>
              <a:t>Korenman</a:t>
            </a:r>
            <a:r>
              <a:rPr lang="en-US" sz="900" dirty="0">
                <a:latin typeface="Times New Roman"/>
                <a:cs typeface="Times New Roman"/>
              </a:rPr>
              <a:t>, S., Miller, J. E., &amp; </a:t>
            </a:r>
            <a:r>
              <a:rPr lang="en-US" sz="900" dirty="0" err="1">
                <a:latin typeface="Times New Roman"/>
                <a:cs typeface="Times New Roman"/>
              </a:rPr>
              <a:t>Sjaastad</a:t>
            </a:r>
            <a:r>
              <a:rPr lang="en-US" sz="900" dirty="0">
                <a:latin typeface="Times New Roman"/>
                <a:cs typeface="Times New Roman"/>
              </a:rPr>
              <a:t>, J. E. (1995). Long-term poverty and child development in the United States: Results from the NLSY. </a:t>
            </a:r>
            <a:r>
              <a:rPr lang="en-US" sz="900" i="1" dirty="0">
                <a:latin typeface="Times New Roman"/>
                <a:cs typeface="Times New Roman"/>
              </a:rPr>
              <a:t>Children and Youth Services Review</a:t>
            </a:r>
            <a:r>
              <a:rPr lang="en-US" sz="900" dirty="0">
                <a:latin typeface="Times New Roman"/>
                <a:cs typeface="Times New Roman"/>
              </a:rPr>
              <a:t>, </a:t>
            </a:r>
            <a:r>
              <a:rPr lang="en-US" sz="900" i="1" dirty="0">
                <a:latin typeface="Times New Roman"/>
                <a:cs typeface="Times New Roman"/>
              </a:rPr>
              <a:t>17</a:t>
            </a:r>
            <a:r>
              <a:rPr lang="en-US" sz="900" dirty="0">
                <a:latin typeface="Times New Roman"/>
                <a:cs typeface="Times New Roman"/>
              </a:rPr>
              <a:t>(1), 127-155.</a:t>
            </a:r>
          </a:p>
          <a:p>
            <a:pPr marL="68580" indent="0">
              <a:buNone/>
            </a:pPr>
            <a:r>
              <a:rPr lang="en-US" sz="900" dirty="0">
                <a:latin typeface="Times New Roman"/>
                <a:cs typeface="Times New Roman"/>
              </a:rPr>
              <a:t> </a:t>
            </a:r>
            <a:r>
              <a:rPr lang="en-US" sz="900" dirty="0" err="1" smtClean="0">
                <a:latin typeface="Times New Roman"/>
                <a:cs typeface="Times New Roman"/>
              </a:rPr>
              <a:t>McLoyd</a:t>
            </a:r>
            <a:r>
              <a:rPr lang="en-US" sz="900" dirty="0" smtClean="0">
                <a:latin typeface="Times New Roman"/>
                <a:cs typeface="Times New Roman"/>
              </a:rPr>
              <a:t> </a:t>
            </a:r>
            <a:r>
              <a:rPr lang="en-US" sz="900" dirty="0">
                <a:latin typeface="Times New Roman"/>
                <a:cs typeface="Times New Roman"/>
              </a:rPr>
              <a:t>VC. 1997. The impact of poverty and low socioeconomic status on the </a:t>
            </a:r>
            <a:r>
              <a:rPr lang="en-US" sz="900" dirty="0" err="1">
                <a:latin typeface="Times New Roman"/>
                <a:cs typeface="Times New Roman"/>
              </a:rPr>
              <a:t>socioemotional</a:t>
            </a:r>
            <a:r>
              <a:rPr lang="en-US" sz="900" dirty="0">
                <a:latin typeface="Times New Roman"/>
                <a:cs typeface="Times New Roman"/>
              </a:rPr>
              <a:t> functioning of African-American children and adolescents: mediating effects. In </a:t>
            </a:r>
            <a:r>
              <a:rPr lang="en-US" sz="900" i="1" dirty="0">
                <a:latin typeface="Times New Roman"/>
                <a:cs typeface="Times New Roman"/>
              </a:rPr>
              <a:t>Social and Emotional Adjustment and Family Relations in Ethnic Minority Families, </a:t>
            </a:r>
            <a:r>
              <a:rPr lang="en-US" sz="900" dirty="0">
                <a:latin typeface="Times New Roman"/>
                <a:cs typeface="Times New Roman"/>
              </a:rPr>
              <a:t>ed. RD Taylor, M Wang, pp. 7–34. Mahwah, NJ: Erlbaum. 239 pp.</a:t>
            </a:r>
          </a:p>
          <a:p>
            <a:pPr marL="68580" indent="0">
              <a:buNone/>
            </a:pPr>
            <a:r>
              <a:rPr lang="en-US" sz="900" dirty="0">
                <a:latin typeface="Times New Roman"/>
                <a:cs typeface="Times New Roman"/>
              </a:rPr>
              <a:t> </a:t>
            </a:r>
            <a:r>
              <a:rPr lang="en-US" sz="900" dirty="0" err="1" smtClean="0">
                <a:latin typeface="Times New Roman"/>
                <a:cs typeface="Times New Roman"/>
              </a:rPr>
              <a:t>McLoyd</a:t>
            </a:r>
            <a:r>
              <a:rPr lang="en-US" sz="900" dirty="0">
                <a:latin typeface="Times New Roman"/>
                <a:cs typeface="Times New Roman"/>
              </a:rPr>
              <a:t>, V. C. (1998). Socioeconomic disadvantage and child development. </a:t>
            </a:r>
            <a:r>
              <a:rPr lang="en-US" sz="900" i="1" dirty="0">
                <a:latin typeface="Times New Roman"/>
                <a:cs typeface="Times New Roman"/>
              </a:rPr>
              <a:t>American psychologist</a:t>
            </a:r>
            <a:r>
              <a:rPr lang="en-US" sz="900" dirty="0">
                <a:latin typeface="Times New Roman"/>
                <a:cs typeface="Times New Roman"/>
              </a:rPr>
              <a:t>, </a:t>
            </a:r>
            <a:r>
              <a:rPr lang="en-US" sz="900" i="1" dirty="0">
                <a:latin typeface="Times New Roman"/>
                <a:cs typeface="Times New Roman"/>
              </a:rPr>
              <a:t>53</a:t>
            </a:r>
            <a:r>
              <a:rPr lang="en-US" sz="900" dirty="0">
                <a:latin typeface="Times New Roman"/>
                <a:cs typeface="Times New Roman"/>
              </a:rPr>
              <a:t>(2), 185.</a:t>
            </a:r>
          </a:p>
          <a:p>
            <a:pPr marL="68580" indent="0">
              <a:buNone/>
            </a:pPr>
            <a:r>
              <a:rPr lang="en-US" sz="900" dirty="0">
                <a:latin typeface="Times New Roman"/>
                <a:cs typeface="Times New Roman"/>
              </a:rPr>
              <a:t> </a:t>
            </a:r>
            <a:r>
              <a:rPr lang="en-US" sz="900" dirty="0" smtClean="0">
                <a:latin typeface="Times New Roman"/>
                <a:cs typeface="Times New Roman"/>
              </a:rPr>
              <a:t>Rothstein</a:t>
            </a:r>
            <a:r>
              <a:rPr lang="en-US" sz="900" dirty="0">
                <a:latin typeface="Times New Roman"/>
                <a:cs typeface="Times New Roman"/>
              </a:rPr>
              <a:t>, R. (2004). Class and schools: Using social, economic, and educational reform to close the achievement gap. </a:t>
            </a:r>
            <a:r>
              <a:rPr lang="en-US" sz="900" i="1" dirty="0">
                <a:latin typeface="Times New Roman"/>
                <a:cs typeface="Times New Roman"/>
              </a:rPr>
              <a:t>Washington, DC: Economic Policy Institute</a:t>
            </a:r>
            <a:r>
              <a:rPr lang="en-US" sz="900" dirty="0" smtClean="0">
                <a:latin typeface="Times New Roman"/>
                <a:cs typeface="Times New Roman"/>
              </a:rPr>
              <a:t>.</a:t>
            </a:r>
          </a:p>
          <a:p>
            <a:pPr marL="68580" indent="0">
              <a:buNone/>
            </a:pPr>
            <a:r>
              <a:rPr lang="en-US" sz="900" dirty="0" smtClean="0">
                <a:latin typeface="Times New Roman"/>
                <a:cs typeface="Times New Roman"/>
              </a:rPr>
              <a:t>Rothstein, R. (2004).  The achievement gap: Closing the achievement gap requires more than just improving schools.  </a:t>
            </a:r>
            <a:r>
              <a:rPr lang="en-US" sz="900" i="1" dirty="0" smtClean="0">
                <a:latin typeface="Times New Roman"/>
                <a:cs typeface="Times New Roman"/>
              </a:rPr>
              <a:t>Educational Leadership</a:t>
            </a:r>
            <a:r>
              <a:rPr lang="en-US" sz="900" dirty="0" smtClean="0">
                <a:latin typeface="Times New Roman"/>
                <a:cs typeface="Times New Roman"/>
              </a:rPr>
              <a:t>, November, 40-43.</a:t>
            </a:r>
          </a:p>
          <a:p>
            <a:pPr marL="68580" indent="0">
              <a:buNone/>
            </a:pPr>
            <a:r>
              <a:rPr lang="en-US" sz="900" dirty="0" err="1" smtClean="0">
                <a:latin typeface="Times New Roman"/>
                <a:cs typeface="Times New Roman"/>
              </a:rPr>
              <a:t>Sausner</a:t>
            </a:r>
            <a:r>
              <a:rPr lang="en-US" sz="900" dirty="0" smtClean="0">
                <a:latin typeface="Times New Roman"/>
                <a:cs typeface="Times New Roman"/>
              </a:rPr>
              <a:t>, R. ( 2004).  Children first.  </a:t>
            </a:r>
            <a:r>
              <a:rPr lang="en-US" sz="900" i="1" dirty="0" smtClean="0">
                <a:latin typeface="Times New Roman"/>
                <a:cs typeface="Times New Roman"/>
              </a:rPr>
              <a:t>District Administration</a:t>
            </a:r>
            <a:r>
              <a:rPr lang="en-US" sz="900" dirty="0" smtClean="0">
                <a:latin typeface="Times New Roman"/>
                <a:cs typeface="Times New Roman"/>
              </a:rPr>
              <a:t>, December 2004, 54-58.</a:t>
            </a:r>
            <a:endParaRPr lang="en-US" sz="900" dirty="0">
              <a:latin typeface="Times New Roman"/>
              <a:cs typeface="Times New Roman"/>
            </a:endParaRPr>
          </a:p>
          <a:p>
            <a:pPr marL="68580" indent="0">
              <a:buNone/>
            </a:pPr>
            <a:r>
              <a:rPr lang="en-US" sz="900" dirty="0">
                <a:latin typeface="Times New Roman"/>
                <a:cs typeface="Times New Roman"/>
              </a:rPr>
              <a:t> </a:t>
            </a:r>
            <a:r>
              <a:rPr lang="en-US" sz="900" dirty="0" smtClean="0">
                <a:latin typeface="Times New Roman"/>
                <a:cs typeface="Times New Roman"/>
              </a:rPr>
              <a:t>Sherman</a:t>
            </a:r>
            <a:r>
              <a:rPr lang="en-US" sz="900" dirty="0">
                <a:latin typeface="Times New Roman"/>
                <a:cs typeface="Times New Roman"/>
              </a:rPr>
              <a:t>, J. (2006). Coping with rural poverty: Economic survival and moral capital in rural America. </a:t>
            </a:r>
            <a:r>
              <a:rPr lang="en-US" sz="900" i="1" dirty="0">
                <a:latin typeface="Times New Roman"/>
                <a:cs typeface="Times New Roman"/>
              </a:rPr>
              <a:t>Social Forces</a:t>
            </a:r>
            <a:r>
              <a:rPr lang="en-US" sz="900" dirty="0">
                <a:latin typeface="Times New Roman"/>
                <a:cs typeface="Times New Roman"/>
              </a:rPr>
              <a:t>, </a:t>
            </a:r>
            <a:r>
              <a:rPr lang="en-US" sz="900" i="1" dirty="0">
                <a:latin typeface="Times New Roman"/>
                <a:cs typeface="Times New Roman"/>
              </a:rPr>
              <a:t>85</a:t>
            </a:r>
            <a:r>
              <a:rPr lang="en-US" sz="900" dirty="0">
                <a:latin typeface="Times New Roman"/>
                <a:cs typeface="Times New Roman"/>
              </a:rPr>
              <a:t>(2), 891-913.</a:t>
            </a:r>
          </a:p>
          <a:p>
            <a:pPr marL="68580" indent="0">
              <a:buNone/>
            </a:pPr>
            <a:r>
              <a:rPr lang="en-US" sz="900" dirty="0">
                <a:latin typeface="Times New Roman"/>
                <a:cs typeface="Times New Roman"/>
              </a:rPr>
              <a:t> </a:t>
            </a:r>
            <a:r>
              <a:rPr lang="en-US" sz="900" dirty="0" err="1" smtClean="0">
                <a:latin typeface="Times New Roman"/>
                <a:cs typeface="Times New Roman"/>
              </a:rPr>
              <a:t>Sirin</a:t>
            </a:r>
            <a:r>
              <a:rPr lang="en-US" sz="900" dirty="0">
                <a:latin typeface="Times New Roman"/>
                <a:cs typeface="Times New Roman"/>
              </a:rPr>
              <a:t>, S. R. (2005). Socioeconomic status and academic achievement: A meta-analytic review of research. </a:t>
            </a:r>
            <a:r>
              <a:rPr lang="en-US" sz="900" i="1" dirty="0">
                <a:latin typeface="Times New Roman"/>
                <a:cs typeface="Times New Roman"/>
              </a:rPr>
              <a:t>Review of educational research</a:t>
            </a:r>
            <a:r>
              <a:rPr lang="en-US" sz="900" dirty="0">
                <a:latin typeface="Times New Roman"/>
                <a:cs typeface="Times New Roman"/>
              </a:rPr>
              <a:t>, </a:t>
            </a:r>
            <a:r>
              <a:rPr lang="en-US" sz="900" i="1" dirty="0">
                <a:latin typeface="Times New Roman"/>
                <a:cs typeface="Times New Roman"/>
              </a:rPr>
              <a:t>75</a:t>
            </a:r>
            <a:r>
              <a:rPr lang="en-US" sz="900" dirty="0">
                <a:latin typeface="Times New Roman"/>
                <a:cs typeface="Times New Roman"/>
              </a:rPr>
              <a:t>(3), 417-453.</a:t>
            </a:r>
          </a:p>
          <a:p>
            <a:pPr marL="68580" indent="0">
              <a:buNone/>
            </a:pPr>
            <a:r>
              <a:rPr lang="en-US" sz="900" dirty="0">
                <a:latin typeface="Times New Roman"/>
                <a:cs typeface="Times New Roman"/>
              </a:rPr>
              <a:t> </a:t>
            </a:r>
            <a:r>
              <a:rPr lang="en-US" sz="900" dirty="0" err="1" smtClean="0">
                <a:latin typeface="Times New Roman"/>
                <a:cs typeface="Times New Roman"/>
              </a:rPr>
              <a:t>Skiba</a:t>
            </a:r>
            <a:r>
              <a:rPr lang="en-US" sz="900" dirty="0">
                <a:latin typeface="Times New Roman"/>
                <a:cs typeface="Times New Roman"/>
              </a:rPr>
              <a:t>, R. J., </a:t>
            </a:r>
            <a:r>
              <a:rPr lang="en-US" sz="900" dirty="0" err="1">
                <a:latin typeface="Times New Roman"/>
                <a:cs typeface="Times New Roman"/>
              </a:rPr>
              <a:t>Poloni</a:t>
            </a:r>
            <a:r>
              <a:rPr lang="en-US" sz="900" dirty="0">
                <a:latin typeface="Times New Roman"/>
                <a:cs typeface="Times New Roman"/>
              </a:rPr>
              <a:t>-Staudinger, L., Simmons, A. B., </a:t>
            </a:r>
            <a:r>
              <a:rPr lang="en-US" sz="900" dirty="0" err="1">
                <a:latin typeface="Times New Roman"/>
                <a:cs typeface="Times New Roman"/>
              </a:rPr>
              <a:t>Feggins-Azziz</a:t>
            </a:r>
            <a:r>
              <a:rPr lang="en-US" sz="900" dirty="0">
                <a:latin typeface="Times New Roman"/>
                <a:cs typeface="Times New Roman"/>
              </a:rPr>
              <a:t>, L. R., &amp; Chung, C. G. (2005). Unproven Links Can Poverty Explain Ethnic Disproportionality in Special Education?. </a:t>
            </a:r>
            <a:r>
              <a:rPr lang="en-US" sz="900" i="1" dirty="0">
                <a:latin typeface="Times New Roman"/>
                <a:cs typeface="Times New Roman"/>
              </a:rPr>
              <a:t>The Journal of Special Education</a:t>
            </a:r>
            <a:r>
              <a:rPr lang="en-US" sz="900" dirty="0">
                <a:latin typeface="Times New Roman"/>
                <a:cs typeface="Times New Roman"/>
              </a:rPr>
              <a:t>, </a:t>
            </a:r>
            <a:r>
              <a:rPr lang="en-US" sz="900" i="1" dirty="0">
                <a:latin typeface="Times New Roman"/>
                <a:cs typeface="Times New Roman"/>
              </a:rPr>
              <a:t>39</a:t>
            </a:r>
            <a:r>
              <a:rPr lang="en-US" sz="900" dirty="0">
                <a:latin typeface="Times New Roman"/>
                <a:cs typeface="Times New Roman"/>
              </a:rPr>
              <a:t>(3), 130-144.</a:t>
            </a:r>
          </a:p>
          <a:p>
            <a:pPr marL="68580" indent="0">
              <a:buNone/>
            </a:pPr>
            <a:r>
              <a:rPr lang="en-US" sz="900" dirty="0">
                <a:latin typeface="Times New Roman"/>
                <a:cs typeface="Times New Roman"/>
              </a:rPr>
              <a:t> </a:t>
            </a:r>
            <a:r>
              <a:rPr lang="en-US" sz="900" dirty="0" smtClean="0">
                <a:latin typeface="Times New Roman"/>
                <a:cs typeface="Times New Roman"/>
              </a:rPr>
              <a:t>Taylor</a:t>
            </a:r>
            <a:r>
              <a:rPr lang="en-US" sz="900" dirty="0">
                <a:latin typeface="Times New Roman"/>
                <a:cs typeface="Times New Roman"/>
              </a:rPr>
              <a:t>, P., Lopez, M. H., Passel, J. S., &amp; Motel, S. (2011). Unauthorized immigrants: Length of residency, patterns of parenthood. </a:t>
            </a:r>
            <a:r>
              <a:rPr lang="en-US" sz="900" i="1" dirty="0">
                <a:latin typeface="Times New Roman"/>
                <a:cs typeface="Times New Roman"/>
              </a:rPr>
              <a:t>Pew Hispanic Center</a:t>
            </a:r>
            <a:r>
              <a:rPr lang="en-US" sz="900" dirty="0">
                <a:latin typeface="Times New Roman"/>
                <a:cs typeface="Times New Roman"/>
              </a:rPr>
              <a:t>.</a:t>
            </a:r>
          </a:p>
          <a:p>
            <a:pPr marL="68580" indent="0">
              <a:buNone/>
            </a:pPr>
            <a:r>
              <a:rPr lang="en-US" sz="900" dirty="0">
                <a:latin typeface="Times New Roman"/>
                <a:cs typeface="Times New Roman"/>
              </a:rPr>
              <a:t> </a:t>
            </a:r>
            <a:r>
              <a:rPr lang="en-US" sz="900" dirty="0" smtClean="0">
                <a:latin typeface="Times New Roman"/>
                <a:cs typeface="Times New Roman"/>
              </a:rPr>
              <a:t>U.S</a:t>
            </a:r>
            <a:r>
              <a:rPr lang="en-US" sz="900" dirty="0">
                <a:latin typeface="Times New Roman"/>
                <a:cs typeface="Times New Roman"/>
              </a:rPr>
              <a:t>. Census Bureau. (2011). </a:t>
            </a:r>
            <a:r>
              <a:rPr lang="en-US" sz="900" i="1" dirty="0">
                <a:latin typeface="Times New Roman"/>
                <a:cs typeface="Times New Roman"/>
              </a:rPr>
              <a:t>Income, poverty, and health insur­ance coverage in the United States: 2010</a:t>
            </a:r>
            <a:r>
              <a:rPr lang="en-US" sz="900" dirty="0">
                <a:latin typeface="Times New Roman"/>
                <a:cs typeface="Times New Roman"/>
              </a:rPr>
              <a:t>. Washington, DC: Author. Retrieved from </a:t>
            </a:r>
            <a:r>
              <a:rPr lang="en-US" sz="900" u="sng" dirty="0">
                <a:latin typeface="Times New Roman"/>
                <a:cs typeface="Times New Roman"/>
                <a:hlinkClick r:id="rId6"/>
              </a:rPr>
              <a:t>http://www.census.gov/prod/2011pubs/p60-239.pdf</a:t>
            </a:r>
            <a:endParaRPr lang="en-US" sz="900" dirty="0">
              <a:latin typeface="Times New Roman"/>
              <a:cs typeface="Times New Roman"/>
            </a:endParaRPr>
          </a:p>
          <a:p>
            <a:pPr marL="68580" indent="0">
              <a:buNone/>
            </a:pPr>
            <a:r>
              <a:rPr lang="en-US" sz="900" dirty="0">
                <a:latin typeface="Times New Roman"/>
                <a:cs typeface="Times New Roman"/>
              </a:rPr>
              <a:t> </a:t>
            </a:r>
            <a:r>
              <a:rPr lang="en-US" sz="900" dirty="0" smtClean="0">
                <a:latin typeface="Times New Roman"/>
                <a:cs typeface="Times New Roman"/>
              </a:rPr>
              <a:t>US </a:t>
            </a:r>
            <a:r>
              <a:rPr lang="en-US" sz="900" dirty="0">
                <a:latin typeface="Times New Roman"/>
                <a:cs typeface="Times New Roman"/>
              </a:rPr>
              <a:t>Dep. Health Hum. Serv. 2000a. </a:t>
            </a:r>
            <a:r>
              <a:rPr lang="en-US" sz="900" i="1" dirty="0">
                <a:latin typeface="Times New Roman"/>
                <a:cs typeface="Times New Roman"/>
              </a:rPr>
              <a:t>Child Health USA 2000. </a:t>
            </a:r>
            <a:r>
              <a:rPr lang="en-US" sz="900" dirty="0">
                <a:latin typeface="Times New Roman"/>
                <a:cs typeface="Times New Roman"/>
              </a:rPr>
              <a:t>Washington, DC: US GPO </a:t>
            </a:r>
          </a:p>
          <a:p>
            <a:pPr marL="68580" indent="0">
              <a:buNone/>
            </a:pPr>
            <a:r>
              <a:rPr lang="en-US" sz="900" dirty="0">
                <a:latin typeface="Times New Roman"/>
                <a:cs typeface="Times New Roman"/>
              </a:rPr>
              <a:t> </a:t>
            </a:r>
            <a:r>
              <a:rPr lang="en-US" sz="900" dirty="0" smtClean="0">
                <a:latin typeface="Times New Roman"/>
                <a:cs typeface="Times New Roman"/>
              </a:rPr>
              <a:t>US </a:t>
            </a:r>
            <a:r>
              <a:rPr lang="en-US" sz="900" dirty="0">
                <a:latin typeface="Times New Roman"/>
                <a:cs typeface="Times New Roman"/>
              </a:rPr>
              <a:t>Dep. Health Hum. Serv. 2000b. </a:t>
            </a:r>
            <a:r>
              <a:rPr lang="en-US" sz="900" i="1" dirty="0">
                <a:latin typeface="Times New Roman"/>
                <a:cs typeface="Times New Roman"/>
              </a:rPr>
              <a:t>Healthy</a:t>
            </a:r>
            <a:r>
              <a:rPr lang="en-US" sz="900" dirty="0">
                <a:latin typeface="Times New Roman"/>
                <a:cs typeface="Times New Roman"/>
              </a:rPr>
              <a:t> </a:t>
            </a:r>
            <a:r>
              <a:rPr lang="en-US" sz="900" i="1" dirty="0">
                <a:latin typeface="Times New Roman"/>
                <a:cs typeface="Times New Roman"/>
              </a:rPr>
              <a:t>People 2010. </a:t>
            </a:r>
            <a:r>
              <a:rPr lang="en-US" sz="900" dirty="0">
                <a:latin typeface="Times New Roman"/>
                <a:cs typeface="Times New Roman"/>
              </a:rPr>
              <a:t>Washington, DC: US GPO</a:t>
            </a:r>
          </a:p>
          <a:p>
            <a:pPr marL="68580" indent="0">
              <a:buNone/>
            </a:pPr>
            <a:r>
              <a:rPr lang="en-US" sz="900" dirty="0">
                <a:latin typeface="Times New Roman"/>
                <a:cs typeface="Times New Roman"/>
              </a:rPr>
              <a:t> </a:t>
            </a:r>
            <a:r>
              <a:rPr lang="en-US" sz="900" dirty="0" err="1" smtClean="0">
                <a:latin typeface="Times New Roman"/>
                <a:cs typeface="Times New Roman"/>
              </a:rPr>
              <a:t>Vrijheid</a:t>
            </a:r>
            <a:r>
              <a:rPr lang="en-US" sz="900" dirty="0">
                <a:latin typeface="Times New Roman"/>
                <a:cs typeface="Times New Roman"/>
              </a:rPr>
              <a:t>, M., </a:t>
            </a:r>
            <a:r>
              <a:rPr lang="en-US" sz="900" dirty="0" err="1">
                <a:latin typeface="Times New Roman"/>
                <a:cs typeface="Times New Roman"/>
              </a:rPr>
              <a:t>Dolk</a:t>
            </a:r>
            <a:r>
              <a:rPr lang="en-US" sz="900" dirty="0">
                <a:latin typeface="Times New Roman"/>
                <a:cs typeface="Times New Roman"/>
              </a:rPr>
              <a:t>, H., Stone, D., </a:t>
            </a:r>
            <a:r>
              <a:rPr lang="en-US" sz="900" dirty="0" err="1">
                <a:latin typeface="Times New Roman"/>
                <a:cs typeface="Times New Roman"/>
              </a:rPr>
              <a:t>Abramsky</a:t>
            </a:r>
            <a:r>
              <a:rPr lang="en-US" sz="900" dirty="0">
                <a:latin typeface="Times New Roman"/>
                <a:cs typeface="Times New Roman"/>
              </a:rPr>
              <a:t>, L., </a:t>
            </a:r>
            <a:r>
              <a:rPr lang="en-US" sz="900" dirty="0" err="1">
                <a:latin typeface="Times New Roman"/>
                <a:cs typeface="Times New Roman"/>
              </a:rPr>
              <a:t>Alberman</a:t>
            </a:r>
            <a:r>
              <a:rPr lang="en-US" sz="900" dirty="0">
                <a:latin typeface="Times New Roman"/>
                <a:cs typeface="Times New Roman"/>
              </a:rPr>
              <a:t>, E., &amp; Scott, J. E. S. (2000). Socioeconomic inequalities in risk of congenital anomaly. </a:t>
            </a:r>
            <a:r>
              <a:rPr lang="en-US" sz="900" i="1" dirty="0">
                <a:latin typeface="Times New Roman"/>
                <a:cs typeface="Times New Roman"/>
              </a:rPr>
              <a:t>Archives of Disease in Childhood</a:t>
            </a:r>
            <a:r>
              <a:rPr lang="en-US" sz="900" dirty="0">
                <a:latin typeface="Times New Roman"/>
                <a:cs typeface="Times New Roman"/>
              </a:rPr>
              <a:t>, </a:t>
            </a:r>
            <a:r>
              <a:rPr lang="en-US" sz="900" i="1" dirty="0">
                <a:latin typeface="Times New Roman"/>
                <a:cs typeface="Times New Roman"/>
              </a:rPr>
              <a:t>82</a:t>
            </a:r>
            <a:r>
              <a:rPr lang="en-US" sz="900" dirty="0">
                <a:latin typeface="Times New Roman"/>
                <a:cs typeface="Times New Roman"/>
              </a:rPr>
              <a:t>(5), 349-352.</a:t>
            </a:r>
          </a:p>
          <a:p>
            <a:pPr marL="68580" indent="0">
              <a:buNone/>
            </a:pPr>
            <a:r>
              <a:rPr lang="en-US" sz="900" dirty="0">
                <a:latin typeface="Times New Roman"/>
                <a:cs typeface="Times New Roman"/>
              </a:rPr>
              <a:t> </a:t>
            </a:r>
            <a:r>
              <a:rPr lang="en-US" sz="900" dirty="0" smtClean="0">
                <a:latin typeface="Times New Roman"/>
                <a:cs typeface="Times New Roman"/>
              </a:rPr>
              <a:t>Yoshikawa</a:t>
            </a:r>
            <a:r>
              <a:rPr lang="en-US" sz="900" dirty="0">
                <a:latin typeface="Times New Roman"/>
                <a:cs typeface="Times New Roman"/>
              </a:rPr>
              <a:t>, H. (1994). Prevention as cumulative protection: effects of early family support and education on chronic delinquency and its risks. </a:t>
            </a:r>
            <a:r>
              <a:rPr lang="en-US" sz="900" i="1" dirty="0">
                <a:latin typeface="Times New Roman"/>
                <a:cs typeface="Times New Roman"/>
              </a:rPr>
              <a:t>Psychological bulletin</a:t>
            </a:r>
            <a:r>
              <a:rPr lang="en-US" sz="900" dirty="0">
                <a:latin typeface="Times New Roman"/>
                <a:cs typeface="Times New Roman"/>
              </a:rPr>
              <a:t>, </a:t>
            </a:r>
            <a:r>
              <a:rPr lang="en-US" sz="900" i="1" dirty="0">
                <a:latin typeface="Times New Roman"/>
                <a:cs typeface="Times New Roman"/>
              </a:rPr>
              <a:t>115</a:t>
            </a:r>
            <a:r>
              <a:rPr lang="en-US" sz="900" dirty="0">
                <a:latin typeface="Times New Roman"/>
                <a:cs typeface="Times New Roman"/>
              </a:rPr>
              <a:t>(1), 28.</a:t>
            </a:r>
          </a:p>
          <a:p>
            <a:pPr marL="68580" indent="0">
              <a:buNone/>
            </a:pPr>
            <a:r>
              <a:rPr lang="en-US" sz="900" dirty="0">
                <a:latin typeface="Times New Roman"/>
                <a:cs typeface="Times New Roman"/>
              </a:rPr>
              <a:t> </a:t>
            </a:r>
            <a:r>
              <a:rPr lang="en-US" sz="900" dirty="0" smtClean="0">
                <a:latin typeface="Times New Roman"/>
                <a:cs typeface="Times New Roman"/>
              </a:rPr>
              <a:t>Yoshikawa</a:t>
            </a:r>
            <a:r>
              <a:rPr lang="en-US" sz="900" dirty="0">
                <a:latin typeface="Times New Roman"/>
                <a:cs typeface="Times New Roman"/>
              </a:rPr>
              <a:t>, H., </a:t>
            </a:r>
            <a:r>
              <a:rPr lang="en-US" sz="900" dirty="0" err="1">
                <a:latin typeface="Times New Roman"/>
                <a:cs typeface="Times New Roman"/>
              </a:rPr>
              <a:t>Aber</a:t>
            </a:r>
            <a:r>
              <a:rPr lang="en-US" sz="900" dirty="0">
                <a:latin typeface="Times New Roman"/>
                <a:cs typeface="Times New Roman"/>
              </a:rPr>
              <a:t>, J. L., &amp; </a:t>
            </a:r>
            <a:r>
              <a:rPr lang="en-US" sz="900" dirty="0" err="1">
                <a:latin typeface="Times New Roman"/>
                <a:cs typeface="Times New Roman"/>
              </a:rPr>
              <a:t>Beardslee</a:t>
            </a:r>
            <a:r>
              <a:rPr lang="en-US" sz="900" dirty="0">
                <a:latin typeface="Times New Roman"/>
                <a:cs typeface="Times New Roman"/>
              </a:rPr>
              <a:t>, W. R. (2012). The effects of poverty on the mental, emotional, and behavioral health of children and youth: Implications for prevention. </a:t>
            </a:r>
            <a:r>
              <a:rPr lang="en-US" sz="900" i="1" dirty="0">
                <a:latin typeface="Times New Roman"/>
                <a:cs typeface="Times New Roman"/>
              </a:rPr>
              <a:t>American Psychologist</a:t>
            </a:r>
            <a:r>
              <a:rPr lang="en-US" sz="900" dirty="0">
                <a:latin typeface="Times New Roman"/>
                <a:cs typeface="Times New Roman"/>
              </a:rPr>
              <a:t>, </a:t>
            </a:r>
            <a:r>
              <a:rPr lang="en-US" sz="900" i="1" dirty="0">
                <a:latin typeface="Times New Roman"/>
                <a:cs typeface="Times New Roman"/>
              </a:rPr>
              <a:t>67</a:t>
            </a:r>
            <a:r>
              <a:rPr lang="en-US" sz="900" dirty="0">
                <a:latin typeface="Times New Roman"/>
                <a:cs typeface="Times New Roman"/>
              </a:rPr>
              <a:t>(4), 272.</a:t>
            </a:r>
          </a:p>
          <a:p>
            <a:pPr marL="68580" indent="0">
              <a:buNone/>
            </a:pPr>
            <a:endParaRPr lang="en-US" sz="900" dirty="0">
              <a:latin typeface="Times New Roman"/>
              <a:cs typeface="Times New Roman"/>
            </a:endParaRPr>
          </a:p>
        </p:txBody>
      </p:sp>
    </p:spTree>
    <p:extLst>
      <p:ext uri="{BB962C8B-B14F-4D97-AF65-F5344CB8AC3E}">
        <p14:creationId xmlns:p14="http://schemas.microsoft.com/office/powerpoint/2010/main" val="25723673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1484</TotalTime>
  <Words>1204</Words>
  <Application>Microsoft Office PowerPoint</Application>
  <PresentationFormat>On-screen Show (4:3)</PresentationFormat>
  <Paragraphs>197</Paragraphs>
  <Slides>19</Slides>
  <Notes>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Austin</vt:lpstr>
      <vt:lpstr>What Does Research Tell Us About Poverty?   A Special Education Perspective </vt:lpstr>
      <vt:lpstr>Poverty Quiz</vt:lpstr>
      <vt:lpstr>Poverty Quiz Continued</vt:lpstr>
      <vt:lpstr>PowerPoint Presentation</vt:lpstr>
      <vt:lpstr>What does research say about poverty? </vt:lpstr>
      <vt:lpstr>Why childhood poverty is on the rise </vt:lpstr>
      <vt:lpstr> Impact of poverty on children</vt:lpstr>
      <vt:lpstr>PowerPoint Presentation</vt:lpstr>
      <vt:lpstr>Physical Development </vt:lpstr>
      <vt:lpstr>Cognitive and Academic Development </vt:lpstr>
      <vt:lpstr>Emotional/ Behavioral Development </vt:lpstr>
      <vt:lpstr>PowerPoint Presentation</vt:lpstr>
      <vt:lpstr> What are schools doing about poverty? </vt:lpstr>
      <vt:lpstr> What schools are not doing about poverty? </vt:lpstr>
      <vt:lpstr>PowerPoint Presentation</vt:lpstr>
      <vt:lpstr>What can be done for students with disabilities who are also living in poverty? </vt:lpstr>
      <vt:lpstr>PowerPoint Presentation</vt:lpstr>
      <vt:lpstr>Poverty Studies</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Research Tell Us About Poverty?   A Special Education Perspective</dc:title>
  <dc:creator>Jennifer Webb</dc:creator>
  <cp:lastModifiedBy>Jennifer Webb</cp:lastModifiedBy>
  <cp:revision>68</cp:revision>
  <dcterms:created xsi:type="dcterms:W3CDTF">2014-03-04T19:27:22Z</dcterms:created>
  <dcterms:modified xsi:type="dcterms:W3CDTF">2014-04-04T19:22:19Z</dcterms:modified>
</cp:coreProperties>
</file>